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8"/>
  </p:notesMasterIdLst>
  <p:handoutMasterIdLst>
    <p:handoutMasterId r:id="rId139"/>
  </p:handoutMasterIdLst>
  <p:sldIdLst>
    <p:sldId id="259" r:id="rId2"/>
    <p:sldId id="415" r:id="rId3"/>
    <p:sldId id="294" r:id="rId4"/>
    <p:sldId id="295" r:id="rId5"/>
    <p:sldId id="283" r:id="rId6"/>
    <p:sldId id="282" r:id="rId7"/>
    <p:sldId id="284" r:id="rId8"/>
    <p:sldId id="285" r:id="rId9"/>
    <p:sldId id="286" r:id="rId10"/>
    <p:sldId id="287" r:id="rId11"/>
    <p:sldId id="288" r:id="rId12"/>
    <p:sldId id="289" r:id="rId13"/>
    <p:sldId id="290" r:id="rId14"/>
    <p:sldId id="291" r:id="rId15"/>
    <p:sldId id="292" r:id="rId16"/>
    <p:sldId id="293" r:id="rId17"/>
    <p:sldId id="296" r:id="rId18"/>
    <p:sldId id="297" r:id="rId19"/>
    <p:sldId id="298" r:id="rId20"/>
    <p:sldId id="281"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331" r:id="rId54"/>
    <p:sldId id="332" r:id="rId55"/>
    <p:sldId id="333" r:id="rId56"/>
    <p:sldId id="334" r:id="rId57"/>
    <p:sldId id="335" r:id="rId58"/>
    <p:sldId id="336" r:id="rId59"/>
    <p:sldId id="337" r:id="rId60"/>
    <p:sldId id="338" r:id="rId61"/>
    <p:sldId id="339" r:id="rId62"/>
    <p:sldId id="340" r:id="rId63"/>
    <p:sldId id="341" r:id="rId64"/>
    <p:sldId id="342" r:id="rId65"/>
    <p:sldId id="343" r:id="rId66"/>
    <p:sldId id="344" r:id="rId67"/>
    <p:sldId id="345" r:id="rId68"/>
    <p:sldId id="346" r:id="rId69"/>
    <p:sldId id="347" r:id="rId70"/>
    <p:sldId id="348" r:id="rId71"/>
    <p:sldId id="349" r:id="rId72"/>
    <p:sldId id="350" r:id="rId73"/>
    <p:sldId id="351" r:id="rId74"/>
    <p:sldId id="352" r:id="rId75"/>
    <p:sldId id="353" r:id="rId76"/>
    <p:sldId id="354" r:id="rId77"/>
    <p:sldId id="355" r:id="rId78"/>
    <p:sldId id="356" r:id="rId79"/>
    <p:sldId id="357" r:id="rId80"/>
    <p:sldId id="358" r:id="rId81"/>
    <p:sldId id="359" r:id="rId82"/>
    <p:sldId id="360" r:id="rId83"/>
    <p:sldId id="361" r:id="rId84"/>
    <p:sldId id="362" r:id="rId85"/>
    <p:sldId id="363" r:id="rId86"/>
    <p:sldId id="364" r:id="rId87"/>
    <p:sldId id="365" r:id="rId88"/>
    <p:sldId id="366" r:id="rId89"/>
    <p:sldId id="367" r:id="rId90"/>
    <p:sldId id="368" r:id="rId91"/>
    <p:sldId id="369" r:id="rId92"/>
    <p:sldId id="370" r:id="rId93"/>
    <p:sldId id="371" r:id="rId94"/>
    <p:sldId id="372" r:id="rId95"/>
    <p:sldId id="373" r:id="rId96"/>
    <p:sldId id="374" r:id="rId97"/>
    <p:sldId id="375" r:id="rId98"/>
    <p:sldId id="376" r:id="rId99"/>
    <p:sldId id="377" r:id="rId100"/>
    <p:sldId id="378" r:id="rId101"/>
    <p:sldId id="379" r:id="rId102"/>
    <p:sldId id="380" r:id="rId103"/>
    <p:sldId id="381" r:id="rId104"/>
    <p:sldId id="382" r:id="rId105"/>
    <p:sldId id="383" r:id="rId106"/>
    <p:sldId id="384" r:id="rId107"/>
    <p:sldId id="385" r:id="rId108"/>
    <p:sldId id="386" r:id="rId109"/>
    <p:sldId id="387" r:id="rId110"/>
    <p:sldId id="388" r:id="rId111"/>
    <p:sldId id="389" r:id="rId112"/>
    <p:sldId id="390" r:id="rId113"/>
    <p:sldId id="391" r:id="rId114"/>
    <p:sldId id="392" r:id="rId115"/>
    <p:sldId id="393" r:id="rId116"/>
    <p:sldId id="394" r:id="rId117"/>
    <p:sldId id="395" r:id="rId118"/>
    <p:sldId id="396" r:id="rId119"/>
    <p:sldId id="397" r:id="rId120"/>
    <p:sldId id="398" r:id="rId121"/>
    <p:sldId id="399" r:id="rId122"/>
    <p:sldId id="400" r:id="rId123"/>
    <p:sldId id="401" r:id="rId124"/>
    <p:sldId id="402" r:id="rId125"/>
    <p:sldId id="403" r:id="rId126"/>
    <p:sldId id="404" r:id="rId127"/>
    <p:sldId id="405" r:id="rId128"/>
    <p:sldId id="406" r:id="rId129"/>
    <p:sldId id="407" r:id="rId130"/>
    <p:sldId id="408" r:id="rId131"/>
    <p:sldId id="409" r:id="rId132"/>
    <p:sldId id="410" r:id="rId133"/>
    <p:sldId id="411" r:id="rId134"/>
    <p:sldId id="412" r:id="rId135"/>
    <p:sldId id="413" r:id="rId136"/>
    <p:sldId id="414" r:id="rId1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443" autoAdjust="0"/>
  </p:normalViewPr>
  <p:slideViewPr>
    <p:cSldViewPr>
      <p:cViewPr varScale="1">
        <p:scale>
          <a:sx n="52" d="100"/>
          <a:sy n="52" d="100"/>
        </p:scale>
        <p:origin x="2106" y="78"/>
      </p:cViewPr>
      <p:guideLst>
        <p:guide orient="horz" pos="2160"/>
        <p:guide pos="2880"/>
      </p:guideLst>
    </p:cSldViewPr>
  </p:slideViewPr>
  <p:notesTextViewPr>
    <p:cViewPr>
      <p:scale>
        <a:sx n="100" d="100"/>
        <a:sy n="100" d="100"/>
      </p:scale>
      <p:origin x="0" y="0"/>
    </p:cViewPr>
  </p:notesTextViewPr>
  <p:notesViewPr>
    <p:cSldViewPr>
      <p:cViewPr varScale="1">
        <p:scale>
          <a:sx n="85" d="100"/>
          <a:sy n="85" d="100"/>
        </p:scale>
        <p:origin x="-315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E7DB6F-5133-4C5C-87B2-539F76DB3E24}" type="datetimeFigureOut">
              <a:rPr lang="en-CA" smtClean="0"/>
              <a:t>2019-03-25</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CCAA5C6-18A4-4075-BCD9-911D890F2A6E}" type="slidenum">
              <a:rPr lang="en-CA" smtClean="0"/>
              <a:t>‹#›</a:t>
            </a:fld>
            <a:endParaRPr lang="en-CA"/>
          </a:p>
        </p:txBody>
      </p:sp>
    </p:spTree>
    <p:extLst>
      <p:ext uri="{BB962C8B-B14F-4D97-AF65-F5344CB8AC3E}">
        <p14:creationId xmlns:p14="http://schemas.microsoft.com/office/powerpoint/2010/main" val="622104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E70184-A111-4A62-A62F-EEDBA98B5F2C}" type="datetimeFigureOut">
              <a:rPr lang="en-CA" smtClean="0"/>
              <a:pPr/>
              <a:t>2019-03-25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D773F8-5A7C-4563-9349-6CCAD506B6B1}" type="slidenum">
              <a:rPr lang="en-CA" smtClean="0"/>
              <a:pPr/>
              <a:t>‹#›</a:t>
            </a:fld>
            <a:endParaRPr lang="en-CA"/>
          </a:p>
        </p:txBody>
      </p:sp>
    </p:spTree>
    <p:extLst>
      <p:ext uri="{BB962C8B-B14F-4D97-AF65-F5344CB8AC3E}">
        <p14:creationId xmlns:p14="http://schemas.microsoft.com/office/powerpoint/2010/main" val="4097079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Ensure the students know what they will</a:t>
            </a:r>
            <a:r>
              <a:rPr lang="en-CA" baseline="0" dirty="0"/>
              <a:t> have learned by the end of this course/module</a:t>
            </a:r>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5</a:t>
            </a:fld>
            <a:endParaRPr lang="en-CA"/>
          </a:p>
        </p:txBody>
      </p:sp>
    </p:spTree>
    <p:extLst>
      <p:ext uri="{BB962C8B-B14F-4D97-AF65-F5344CB8AC3E}">
        <p14:creationId xmlns:p14="http://schemas.microsoft.com/office/powerpoint/2010/main" val="3630378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Put</a:t>
            </a:r>
            <a:r>
              <a:rPr lang="en-CA" baseline="0" dirty="0"/>
              <a:t> instructor notes here</a:t>
            </a:r>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6</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i="1"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20</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21</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Clouds are formed by certain processes which lift a parcel of air. We noted these lifting processes in the previous section on air mass stability. As the parcel is lifted the air in the parcel cools to the point where the moisture in the parcel condenses and forms a visible cloud. At this point precipitation may start falling from the saturated cloud. </a:t>
            </a:r>
          </a:p>
          <a:p>
            <a:r>
              <a:rPr lang="en-CA" dirty="0"/>
              <a:t>Classification of clouds can be by the height above ground at which they form, the levels being high, middle and low, and by whether they are cumuliform or stratoform. Cumuliform clouds normally have vertical development greater than the horizontal area, whereas stratoform clouds have little vertical development compared to the horizontal area. Some clouds may exhibit characteristics of both forms. The type of cloud can give an indication of atmospheric processes at work and therefore what weather conditions to expect in the near future. A stratoform cloud is formed by lifting stable air, and cumuliform cloud is formed by lifting unstable air. </a:t>
            </a:r>
          </a:p>
        </p:txBody>
      </p:sp>
      <p:sp>
        <p:nvSpPr>
          <p:cNvPr id="4" name="Slide Number Placeholder 3"/>
          <p:cNvSpPr>
            <a:spLocks noGrp="1"/>
          </p:cNvSpPr>
          <p:nvPr>
            <p:ph type="sldNum" sz="quarter" idx="10"/>
          </p:nvPr>
        </p:nvSpPr>
        <p:spPr/>
        <p:txBody>
          <a:bodyPr/>
          <a:lstStyle/>
          <a:p>
            <a:fld id="{42D773F8-5A7C-4563-9349-6CCAD506B6B1}" type="slidenum">
              <a:rPr lang="en-CA" smtClean="0"/>
              <a:pPr/>
              <a:t>22</a:t>
            </a:fld>
            <a:endParaRPr lang="en-CA"/>
          </a:p>
        </p:txBody>
      </p:sp>
    </p:spTree>
    <p:extLst>
      <p:ext uri="{BB962C8B-B14F-4D97-AF65-F5344CB8AC3E}">
        <p14:creationId xmlns:p14="http://schemas.microsoft.com/office/powerpoint/2010/main" val="3630378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Wispy thin clouds often called mare's tails. Usually fair weather but can be indicative of an approaching warm front a couple of days off or a jet stream overhead.</a:t>
            </a:r>
          </a:p>
        </p:txBody>
      </p:sp>
      <p:sp>
        <p:nvSpPr>
          <p:cNvPr id="4" name="Slide Number Placeholder 3"/>
          <p:cNvSpPr>
            <a:spLocks noGrp="1"/>
          </p:cNvSpPr>
          <p:nvPr>
            <p:ph type="sldNum" sz="quarter" idx="10"/>
          </p:nvPr>
        </p:nvSpPr>
        <p:spPr/>
        <p:txBody>
          <a:bodyPr/>
          <a:lstStyle/>
          <a:p>
            <a:fld id="{42D773F8-5A7C-4563-9349-6CCAD506B6B1}" type="slidenum">
              <a:rPr lang="en-CA" smtClean="0"/>
              <a:pPr/>
              <a:t>24</a:t>
            </a:fld>
            <a:endParaRPr lang="en-CA"/>
          </a:p>
        </p:txBody>
      </p:sp>
    </p:spTree>
    <p:extLst>
      <p:ext uri="{BB962C8B-B14F-4D97-AF65-F5344CB8AC3E}">
        <p14:creationId xmlns:p14="http://schemas.microsoft.com/office/powerpoint/2010/main" val="498387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Thin blanket of cloud with the sun visible and often a halo around the sun. First indication of an approaching warm front, forerunner of precipitation in the next 18 to 30 hours.</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25</a:t>
            </a:fld>
            <a:endParaRPr lang="en-CA"/>
          </a:p>
        </p:txBody>
      </p:sp>
    </p:spTree>
    <p:extLst>
      <p:ext uri="{BB962C8B-B14F-4D97-AF65-F5344CB8AC3E}">
        <p14:creationId xmlns:p14="http://schemas.microsoft.com/office/powerpoint/2010/main" val="852887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Thin blanket of cloud with the sun visible and often a halo around the sun. First indication of an approaching warm front, forerunner of precipitation in the next 18 to 30 hours </a:t>
            </a:r>
          </a:p>
        </p:txBody>
      </p:sp>
      <p:sp>
        <p:nvSpPr>
          <p:cNvPr id="4" name="Slide Number Placeholder 3"/>
          <p:cNvSpPr>
            <a:spLocks noGrp="1"/>
          </p:cNvSpPr>
          <p:nvPr>
            <p:ph type="sldNum" sz="quarter" idx="10"/>
          </p:nvPr>
        </p:nvSpPr>
        <p:spPr/>
        <p:txBody>
          <a:bodyPr/>
          <a:lstStyle/>
          <a:p>
            <a:fld id="{42D773F8-5A7C-4563-9349-6CCAD506B6B1}" type="slidenum">
              <a:rPr lang="en-CA" smtClean="0"/>
              <a:pPr/>
              <a:t>26</a:t>
            </a:fld>
            <a:endParaRPr lang="en-CA"/>
          </a:p>
        </p:txBody>
      </p:sp>
    </p:spTree>
    <p:extLst>
      <p:ext uri="{BB962C8B-B14F-4D97-AF65-F5344CB8AC3E}">
        <p14:creationId xmlns:p14="http://schemas.microsoft.com/office/powerpoint/2010/main" val="2568604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Sheets or bands of small white flakes or very small globular masses, may look like ripples in the sand on the seashore. Unstable air, often a forerunner of thunderstorms later in the day. Virga possible. Virga is an observable streak or shaft of precipitation falling from a cloud that evaporates or sublimates before reaching the ground.</a:t>
            </a:r>
          </a:p>
        </p:txBody>
      </p:sp>
      <p:sp>
        <p:nvSpPr>
          <p:cNvPr id="4" name="Slide Number Placeholder 3"/>
          <p:cNvSpPr>
            <a:spLocks noGrp="1"/>
          </p:cNvSpPr>
          <p:nvPr>
            <p:ph type="sldNum" sz="quarter" idx="10"/>
          </p:nvPr>
        </p:nvSpPr>
        <p:spPr/>
        <p:txBody>
          <a:bodyPr/>
          <a:lstStyle/>
          <a:p>
            <a:fld id="{42D773F8-5A7C-4563-9349-6CCAD506B6B1}" type="slidenum">
              <a:rPr lang="en-CA" smtClean="0"/>
              <a:pPr/>
              <a:t>27</a:t>
            </a:fld>
            <a:endParaRPr lang="en-CA"/>
          </a:p>
        </p:txBody>
      </p:sp>
    </p:spTree>
    <p:extLst>
      <p:ext uri="{BB962C8B-B14F-4D97-AF65-F5344CB8AC3E}">
        <p14:creationId xmlns:p14="http://schemas.microsoft.com/office/powerpoint/2010/main" val="3174569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Grayish sheet or blanket of cloud with the sun dimly visible or invisible, no halo. Stable air, pre warm front with light rain or virga associated.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29</a:t>
            </a:fld>
            <a:endParaRPr lang="en-CA"/>
          </a:p>
        </p:txBody>
      </p:sp>
    </p:spTree>
    <p:extLst>
      <p:ext uri="{BB962C8B-B14F-4D97-AF65-F5344CB8AC3E}">
        <p14:creationId xmlns:p14="http://schemas.microsoft.com/office/powerpoint/2010/main" val="3812979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Patches, bands or sheets with a rounded or rolled shape appearance, globular masses. Unstable air with very light showers or virga possible. May be frontal, pre or post frontal or associated with an upper trough. </a:t>
            </a:r>
          </a:p>
        </p:txBody>
      </p:sp>
      <p:sp>
        <p:nvSpPr>
          <p:cNvPr id="4" name="Slide Number Placeholder 3"/>
          <p:cNvSpPr>
            <a:spLocks noGrp="1"/>
          </p:cNvSpPr>
          <p:nvPr>
            <p:ph type="sldNum" sz="quarter" idx="10"/>
          </p:nvPr>
        </p:nvSpPr>
        <p:spPr/>
        <p:txBody>
          <a:bodyPr/>
          <a:lstStyle/>
          <a:p>
            <a:fld id="{42D773F8-5A7C-4563-9349-6CCAD506B6B1}" type="slidenum">
              <a:rPr lang="en-CA" smtClean="0"/>
              <a:pPr/>
              <a:t>30</a:t>
            </a:fld>
            <a:endParaRPr lang="en-CA"/>
          </a:p>
        </p:txBody>
      </p:sp>
    </p:spTree>
    <p:extLst>
      <p:ext uri="{BB962C8B-B14F-4D97-AF65-F5344CB8AC3E}">
        <p14:creationId xmlns:p14="http://schemas.microsoft.com/office/powerpoint/2010/main" val="357464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Individual tower like cells. Unstable air mass, thunderstorms often develop later in the day. May be frontal, pre or post frontal, associated with an upper trough or unstable air mass. Light rain shower or virga possible.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31</a:t>
            </a:fld>
            <a:endParaRPr lang="en-CA"/>
          </a:p>
        </p:txBody>
      </p:sp>
    </p:spTree>
    <p:extLst>
      <p:ext uri="{BB962C8B-B14F-4D97-AF65-F5344CB8AC3E}">
        <p14:creationId xmlns:p14="http://schemas.microsoft.com/office/powerpoint/2010/main" val="2952120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Puffy white clouds looking like cotton balls. Unstable air mass, thunderstorms often develop later in the day.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32</a:t>
            </a:fld>
            <a:endParaRPr lang="en-CA"/>
          </a:p>
        </p:txBody>
      </p:sp>
    </p:spTree>
    <p:extLst>
      <p:ext uri="{BB962C8B-B14F-4D97-AF65-F5344CB8AC3E}">
        <p14:creationId xmlns:p14="http://schemas.microsoft.com/office/powerpoint/2010/main" val="1632994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Lens or almond shaped cloud generally on the lee side of mountain ranges. Indicator of strong high level winds. No precipitation.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33</a:t>
            </a:fld>
            <a:endParaRPr lang="en-CA"/>
          </a:p>
        </p:txBody>
      </p:sp>
    </p:spTree>
    <p:extLst>
      <p:ext uri="{BB962C8B-B14F-4D97-AF65-F5344CB8AC3E}">
        <p14:creationId xmlns:p14="http://schemas.microsoft.com/office/powerpoint/2010/main" val="3882533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Bases usually from the surface to 2,000 metres (6,500 feet),consist of water droplets or super cooled water droplets and ice crystals in the towering clouds. During the summer months cumulus cloud bases may range as high as 4,500 metres (15,000 feet). Cumulus clouds are also referred to as clouds of vertical development.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34</a:t>
            </a:fld>
            <a:endParaRPr lang="en-CA"/>
          </a:p>
        </p:txBody>
      </p:sp>
    </p:spTree>
    <p:extLst>
      <p:ext uri="{BB962C8B-B14F-4D97-AF65-F5344CB8AC3E}">
        <p14:creationId xmlns:p14="http://schemas.microsoft.com/office/powerpoint/2010/main" val="593956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Fragmented wispy clouds, form in precipitation. Stable air.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35</a:t>
            </a:fld>
            <a:endParaRPr lang="en-CA"/>
          </a:p>
        </p:txBody>
      </p:sp>
    </p:spTree>
    <p:extLst>
      <p:ext uri="{BB962C8B-B14F-4D97-AF65-F5344CB8AC3E}">
        <p14:creationId xmlns:p14="http://schemas.microsoft.com/office/powerpoint/2010/main" val="3117876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Fragmented wispy clouds, form in precipitation. Unstable air.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36</a:t>
            </a:fld>
            <a:endParaRPr lang="en-CA"/>
          </a:p>
        </p:txBody>
      </p:sp>
    </p:spTree>
    <p:extLst>
      <p:ext uri="{BB962C8B-B14F-4D97-AF65-F5344CB8AC3E}">
        <p14:creationId xmlns:p14="http://schemas.microsoft.com/office/powerpoint/2010/main" val="3635461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Low, uniform layer of cloud. Stable air mass, may produce drizzle with no appreciable accumulation.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37</a:t>
            </a:fld>
            <a:endParaRPr lang="en-CA"/>
          </a:p>
        </p:txBody>
      </p:sp>
    </p:spTree>
    <p:extLst>
      <p:ext uri="{BB962C8B-B14F-4D97-AF65-F5344CB8AC3E}">
        <p14:creationId xmlns:p14="http://schemas.microsoft.com/office/powerpoint/2010/main" val="1215270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Thin, gray layer of cloud whose base is touching the ground. Stable air mass, may produce drizzle with no appreciable accumulation.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38</a:t>
            </a:fld>
            <a:endParaRPr lang="en-CA"/>
          </a:p>
        </p:txBody>
      </p:sp>
    </p:spTree>
    <p:extLst>
      <p:ext uri="{BB962C8B-B14F-4D97-AF65-F5344CB8AC3E}">
        <p14:creationId xmlns:p14="http://schemas.microsoft.com/office/powerpoint/2010/main" val="3378263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Bands, sheets or patches of cloud with a rounded or rolled shaped appearance. May be frontal, pre or post frontal or associated with an upper </a:t>
            </a:r>
            <a:r>
              <a:rPr lang="en-CA" dirty="0" err="1"/>
              <a:t>trough.May</a:t>
            </a:r>
            <a:r>
              <a:rPr lang="en-CA" dirty="0"/>
              <a:t> produce light rain or light drizzle. </a:t>
            </a:r>
          </a:p>
        </p:txBody>
      </p:sp>
      <p:sp>
        <p:nvSpPr>
          <p:cNvPr id="4" name="Slide Number Placeholder 3"/>
          <p:cNvSpPr>
            <a:spLocks noGrp="1"/>
          </p:cNvSpPr>
          <p:nvPr>
            <p:ph type="sldNum" sz="quarter" idx="10"/>
          </p:nvPr>
        </p:nvSpPr>
        <p:spPr/>
        <p:txBody>
          <a:bodyPr/>
          <a:lstStyle/>
          <a:p>
            <a:fld id="{42D773F8-5A7C-4563-9349-6CCAD506B6B1}" type="slidenum">
              <a:rPr lang="en-CA" smtClean="0"/>
              <a:pPr/>
              <a:t>39</a:t>
            </a:fld>
            <a:endParaRPr lang="en-CA"/>
          </a:p>
        </p:txBody>
      </p:sp>
    </p:spTree>
    <p:extLst>
      <p:ext uri="{BB962C8B-B14F-4D97-AF65-F5344CB8AC3E}">
        <p14:creationId xmlns:p14="http://schemas.microsoft.com/office/powerpoint/2010/main" val="1805186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Dark gray cloud covers the entire sky and blocks out the sun. Stable air. Warm frontal cloud with continuous rain, which may be light, moderate or heavy in intensity. Thunderstorms are sometimes embedded if air mass unstable.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40</a:t>
            </a:fld>
            <a:endParaRPr lang="en-CA"/>
          </a:p>
        </p:txBody>
      </p:sp>
    </p:spTree>
    <p:extLst>
      <p:ext uri="{BB962C8B-B14F-4D97-AF65-F5344CB8AC3E}">
        <p14:creationId xmlns:p14="http://schemas.microsoft.com/office/powerpoint/2010/main" val="263538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Puffy white clouds with flat bases. Unstable air. Usually fair weather but if observed during the morning hours may grow to towering cumulus or cumulonimbus during the afternoons in the summer months. No precipitation. </a:t>
            </a:r>
          </a:p>
        </p:txBody>
      </p:sp>
      <p:sp>
        <p:nvSpPr>
          <p:cNvPr id="4" name="Slide Number Placeholder 3"/>
          <p:cNvSpPr>
            <a:spLocks noGrp="1"/>
          </p:cNvSpPr>
          <p:nvPr>
            <p:ph type="sldNum" sz="quarter" idx="10"/>
          </p:nvPr>
        </p:nvSpPr>
        <p:spPr/>
        <p:txBody>
          <a:bodyPr/>
          <a:lstStyle/>
          <a:p>
            <a:fld id="{42D773F8-5A7C-4563-9349-6CCAD506B6B1}" type="slidenum">
              <a:rPr lang="en-CA" smtClean="0"/>
              <a:pPr/>
              <a:t>41</a:t>
            </a:fld>
            <a:endParaRPr lang="en-CA"/>
          </a:p>
        </p:txBody>
      </p:sp>
    </p:spTree>
    <p:extLst>
      <p:ext uri="{BB962C8B-B14F-4D97-AF65-F5344CB8AC3E}">
        <p14:creationId xmlns:p14="http://schemas.microsoft.com/office/powerpoint/2010/main" val="22513846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Tall cumulus clouds which may be growing, well-rounded, cauliflower-like tops and flat bases. Unstable air. May be frontal, pre or post frontal, with an upper trough or general air mass. Light occasionally moderate showers possible and virga. Downdrafts with gusty erratic winds. May grow into cumulonimbus. </a:t>
            </a:r>
          </a:p>
        </p:txBody>
      </p:sp>
      <p:sp>
        <p:nvSpPr>
          <p:cNvPr id="4" name="Slide Number Placeholder 3"/>
          <p:cNvSpPr>
            <a:spLocks noGrp="1"/>
          </p:cNvSpPr>
          <p:nvPr>
            <p:ph type="sldNum" sz="quarter" idx="10"/>
          </p:nvPr>
        </p:nvSpPr>
        <p:spPr/>
        <p:txBody>
          <a:bodyPr/>
          <a:lstStyle/>
          <a:p>
            <a:fld id="{42D773F8-5A7C-4563-9349-6CCAD506B6B1}" type="slidenum">
              <a:rPr lang="en-CA" smtClean="0"/>
              <a:pPr/>
              <a:t>42</a:t>
            </a:fld>
            <a:endParaRPr lang="en-CA"/>
          </a:p>
        </p:txBody>
      </p:sp>
    </p:spTree>
    <p:extLst>
      <p:ext uri="{BB962C8B-B14F-4D97-AF65-F5344CB8AC3E}">
        <p14:creationId xmlns:p14="http://schemas.microsoft.com/office/powerpoint/2010/main" val="1385696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Huge cumulus cloud with flat base and an anvil top. The top may also be in the form of towering cumulus but the edges are becoming fibrous. Very unstable air. Forms along cold fronts, in squall lines preceding a cold front, embedded in warm frontal cloud if the air mass is unstable, with an upper trough or general air mass thunderstorms when enough heating and moisture is available. Showers of light, moderate, heavy or very heavy intensity. Virga, hail, lightning and tornadoes possible. Downdrafts will produce strong, gusty winds from 50 to 90 km/h while microbursts can produce winds gusts as high as 150 km/h. These clouds may develop as individual cells, clumps of cells or a line of cells.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43</a:t>
            </a:fld>
            <a:endParaRPr lang="en-CA"/>
          </a:p>
        </p:txBody>
      </p:sp>
    </p:spTree>
    <p:extLst>
      <p:ext uri="{BB962C8B-B14F-4D97-AF65-F5344CB8AC3E}">
        <p14:creationId xmlns:p14="http://schemas.microsoft.com/office/powerpoint/2010/main" val="1716967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Rounded globular masses hanging from the bases of cumulonimbus cloud. The mechanism for their formation is not well known and as been poorly studied. Generally occur during the dissipating stage and is a sign of cool moist air sinking out of the cloud with very dry air beneath. Very unstable air.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44</a:t>
            </a:fld>
            <a:endParaRPr lang="en-CA"/>
          </a:p>
        </p:txBody>
      </p:sp>
    </p:spTree>
    <p:extLst>
      <p:ext uri="{BB962C8B-B14F-4D97-AF65-F5344CB8AC3E}">
        <p14:creationId xmlns:p14="http://schemas.microsoft.com/office/powerpoint/2010/main" val="2337308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Also</a:t>
            </a:r>
            <a:r>
              <a:rPr lang="en-CA" baseline="0" dirty="0"/>
              <a:t> known as</a:t>
            </a:r>
            <a:r>
              <a:rPr lang="en-CA" dirty="0"/>
              <a:t> flammagenitus a pyrocumulus cloud is produced by the intense heating of the air from the surface. The intense heat induces convection, which causes the air mass to rise to a point of stability, usually in the presence of moisture. Phenomena such as volcanic eruptions and forest fires can induce formation of this cloud, by mechanisms similar to those that form homogenitus. The presence of a low-level jet stream can enhance its formation</a:t>
            </a:r>
          </a:p>
        </p:txBody>
      </p:sp>
      <p:sp>
        <p:nvSpPr>
          <p:cNvPr id="4" name="Slide Number Placeholder 3"/>
          <p:cNvSpPr>
            <a:spLocks noGrp="1"/>
          </p:cNvSpPr>
          <p:nvPr>
            <p:ph type="sldNum" sz="quarter" idx="10"/>
          </p:nvPr>
        </p:nvSpPr>
        <p:spPr/>
        <p:txBody>
          <a:bodyPr/>
          <a:lstStyle/>
          <a:p>
            <a:fld id="{42D773F8-5A7C-4563-9349-6CCAD506B6B1}" type="slidenum">
              <a:rPr lang="en-CA" smtClean="0"/>
              <a:pPr/>
              <a:t>45</a:t>
            </a:fld>
            <a:endParaRPr lang="en-CA"/>
          </a:p>
        </p:txBody>
      </p:sp>
    </p:spTree>
    <p:extLst>
      <p:ext uri="{BB962C8B-B14F-4D97-AF65-F5344CB8AC3E}">
        <p14:creationId xmlns:p14="http://schemas.microsoft.com/office/powerpoint/2010/main" val="2480678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Precipitation falling from cloud but not reaching the ground, it evaporates as it falls. Indicative of very dry air below the cloud.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46</a:t>
            </a:fld>
            <a:endParaRPr lang="en-CA"/>
          </a:p>
        </p:txBody>
      </p:sp>
    </p:spTree>
    <p:extLst>
      <p:ext uri="{BB962C8B-B14F-4D97-AF65-F5344CB8AC3E}">
        <p14:creationId xmlns:p14="http://schemas.microsoft.com/office/powerpoint/2010/main" val="473885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violently rotating column of air extending downward from the base of a cumulonimbus cloud and touching the ground. This column is an extremely powerful updraft into the cloud. Wind speeds can be as strong as 116 km/h (f0 tornado) to over 420 km/h (f5 tornado). Updraft wind speeds can reach 300 km/h. Extremely unstable air.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47</a:t>
            </a:fld>
            <a:endParaRPr lang="en-CA"/>
          </a:p>
        </p:txBody>
      </p:sp>
    </p:spTree>
    <p:extLst>
      <p:ext uri="{BB962C8B-B14F-4D97-AF65-F5344CB8AC3E}">
        <p14:creationId xmlns:p14="http://schemas.microsoft.com/office/powerpoint/2010/main" val="417323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violently rotating column of air extending</a:t>
            </a:r>
            <a:r>
              <a:rPr lang="en-CA" baseline="0" dirty="0"/>
              <a:t> </a:t>
            </a:r>
            <a:r>
              <a:rPr lang="en-CA" dirty="0"/>
              <a:t>downward from the base of a cumulonimbus</a:t>
            </a:r>
            <a:r>
              <a:rPr lang="en-CA" baseline="0" dirty="0"/>
              <a:t> </a:t>
            </a:r>
            <a:r>
              <a:rPr lang="en-CA" dirty="0"/>
              <a:t>cloud, not in contact with the Earth. This is an</a:t>
            </a:r>
            <a:r>
              <a:rPr lang="en-CA" baseline="0" dirty="0"/>
              <a:t> </a:t>
            </a:r>
            <a:r>
              <a:rPr lang="en-CA" dirty="0"/>
              <a:t>extremely powerful updraft into the cloud.</a:t>
            </a:r>
            <a:r>
              <a:rPr lang="en-CA" baseline="0" dirty="0"/>
              <a:t> </a:t>
            </a:r>
            <a:r>
              <a:rPr lang="en-CA" dirty="0"/>
              <a:t>Extremely unstable air. Can become a tornado.</a:t>
            </a:r>
          </a:p>
        </p:txBody>
      </p:sp>
      <p:sp>
        <p:nvSpPr>
          <p:cNvPr id="4" name="Slide Number Placeholder 3"/>
          <p:cNvSpPr>
            <a:spLocks noGrp="1"/>
          </p:cNvSpPr>
          <p:nvPr>
            <p:ph type="sldNum" sz="quarter" idx="10"/>
          </p:nvPr>
        </p:nvSpPr>
        <p:spPr/>
        <p:txBody>
          <a:bodyPr/>
          <a:lstStyle/>
          <a:p>
            <a:fld id="{42D773F8-5A7C-4563-9349-6CCAD506B6B1}" type="slidenum">
              <a:rPr lang="en-CA" smtClean="0"/>
              <a:pPr/>
              <a:t>48</a:t>
            </a:fld>
            <a:endParaRPr lang="en-CA"/>
          </a:p>
        </p:txBody>
      </p:sp>
    </p:spTree>
    <p:extLst>
      <p:ext uri="{BB962C8B-B14F-4D97-AF65-F5344CB8AC3E}">
        <p14:creationId xmlns:p14="http://schemas.microsoft.com/office/powerpoint/2010/main" val="7470769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very intense downdraft out of a cumulonimbus cloud which spreads out in all directions as it hits the ground. Wind speeds of 100 km/h to greater than 200 km/h can be experienced.</a:t>
            </a:r>
          </a:p>
        </p:txBody>
      </p:sp>
      <p:sp>
        <p:nvSpPr>
          <p:cNvPr id="4" name="Slide Number Placeholder 3"/>
          <p:cNvSpPr>
            <a:spLocks noGrp="1"/>
          </p:cNvSpPr>
          <p:nvPr>
            <p:ph type="sldNum" sz="quarter" idx="10"/>
          </p:nvPr>
        </p:nvSpPr>
        <p:spPr/>
        <p:txBody>
          <a:bodyPr/>
          <a:lstStyle/>
          <a:p>
            <a:fld id="{42D773F8-5A7C-4563-9349-6CCAD506B6B1}" type="slidenum">
              <a:rPr lang="en-CA" smtClean="0"/>
              <a:pPr/>
              <a:t>49</a:t>
            </a:fld>
            <a:endParaRPr lang="en-CA"/>
          </a:p>
        </p:txBody>
      </p:sp>
    </p:spTree>
    <p:extLst>
      <p:ext uri="{BB962C8B-B14F-4D97-AF65-F5344CB8AC3E}">
        <p14:creationId xmlns:p14="http://schemas.microsoft.com/office/powerpoint/2010/main" val="2730807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Can be cloud to cloud, inside cloud and cloud to ground. We are interested in cloud to ground which is a discharge of static electricity from the cloud to the ground. Can be positive or negative. Negative is from near the base of the cloud and positive is from the top of the cloud. Although both types of lightning start fires, positive strikes are generally considered to be more dangerous due to the longer duration of the stroke and it is more likely to strike outside the rain area.</a:t>
            </a:r>
          </a:p>
        </p:txBody>
      </p:sp>
      <p:sp>
        <p:nvSpPr>
          <p:cNvPr id="4" name="Slide Number Placeholder 3"/>
          <p:cNvSpPr>
            <a:spLocks noGrp="1"/>
          </p:cNvSpPr>
          <p:nvPr>
            <p:ph type="sldNum" sz="quarter" idx="10"/>
          </p:nvPr>
        </p:nvSpPr>
        <p:spPr/>
        <p:txBody>
          <a:bodyPr/>
          <a:lstStyle/>
          <a:p>
            <a:fld id="{42D773F8-5A7C-4563-9349-6CCAD506B6B1}" type="slidenum">
              <a:rPr lang="en-CA" smtClean="0"/>
              <a:pPr/>
              <a:t>50</a:t>
            </a:fld>
            <a:endParaRPr lang="en-CA"/>
          </a:p>
        </p:txBody>
      </p:sp>
    </p:spTree>
    <p:extLst>
      <p:ext uri="{BB962C8B-B14F-4D97-AF65-F5344CB8AC3E}">
        <p14:creationId xmlns:p14="http://schemas.microsoft.com/office/powerpoint/2010/main" val="2005516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Dry lightning occurs when there is little or no precipitation from the cloud, or strikes outside the precipitation area.</a:t>
            </a:r>
          </a:p>
        </p:txBody>
      </p:sp>
      <p:sp>
        <p:nvSpPr>
          <p:cNvPr id="4" name="Slide Number Placeholder 3"/>
          <p:cNvSpPr>
            <a:spLocks noGrp="1"/>
          </p:cNvSpPr>
          <p:nvPr>
            <p:ph type="sldNum" sz="quarter" idx="10"/>
          </p:nvPr>
        </p:nvSpPr>
        <p:spPr/>
        <p:txBody>
          <a:bodyPr/>
          <a:lstStyle/>
          <a:p>
            <a:fld id="{42D773F8-5A7C-4563-9349-6CCAD506B6B1}" type="slidenum">
              <a:rPr lang="en-CA" smtClean="0"/>
              <a:pPr/>
              <a:t>51</a:t>
            </a:fld>
            <a:endParaRPr lang="en-CA"/>
          </a:p>
        </p:txBody>
      </p:sp>
    </p:spTree>
    <p:extLst>
      <p:ext uri="{BB962C8B-B14F-4D97-AF65-F5344CB8AC3E}">
        <p14:creationId xmlns:p14="http://schemas.microsoft.com/office/powerpoint/2010/main" val="2620030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Precipitation in the form</a:t>
            </a:r>
            <a:r>
              <a:rPr lang="en-CA" baseline="0" dirty="0"/>
              <a:t> of ice falling from cumulonimbus cloud. Indicative of strong updrafts in the cloud. Very unstable air.</a:t>
            </a:r>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52</a:t>
            </a:fld>
            <a:endParaRPr lang="en-CA"/>
          </a:p>
        </p:txBody>
      </p:sp>
    </p:spTree>
    <p:extLst>
      <p:ext uri="{BB962C8B-B14F-4D97-AF65-F5344CB8AC3E}">
        <p14:creationId xmlns:p14="http://schemas.microsoft.com/office/powerpoint/2010/main" val="371956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Indicators of intense local heating and very unstable air. Updrafts of 40 to 60 km/h can develop with whirlwind speeds of 40 to 90 km/h.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53</a:t>
            </a:fld>
            <a:endParaRPr lang="en-CA"/>
          </a:p>
        </p:txBody>
      </p:sp>
    </p:spTree>
    <p:extLst>
      <p:ext uri="{BB962C8B-B14F-4D97-AF65-F5344CB8AC3E}">
        <p14:creationId xmlns:p14="http://schemas.microsoft.com/office/powerpoint/2010/main" val="588906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Warm air over cooler or cold air, traps smoke and pollutants below the inversion. A nocturnal inversion forms due to radiation cooling under clear or mostly clear skies and calm or light winds.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54</a:t>
            </a:fld>
            <a:endParaRPr lang="en-CA"/>
          </a:p>
        </p:txBody>
      </p:sp>
    </p:spTree>
    <p:extLst>
      <p:ext uri="{BB962C8B-B14F-4D97-AF65-F5344CB8AC3E}">
        <p14:creationId xmlns:p14="http://schemas.microsoft.com/office/powerpoint/2010/main" val="3007141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i="1"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55</a:t>
            </a:fld>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56</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Ensure the students know what they will</a:t>
            </a:r>
            <a:r>
              <a:rPr lang="en-CA" baseline="0" dirty="0"/>
              <a:t> have learned by the end of this course/module</a:t>
            </a:r>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57</a:t>
            </a:fld>
            <a:endParaRPr lang="en-CA"/>
          </a:p>
        </p:txBody>
      </p:sp>
    </p:spTree>
    <p:extLst>
      <p:ext uri="{BB962C8B-B14F-4D97-AF65-F5344CB8AC3E}">
        <p14:creationId xmlns:p14="http://schemas.microsoft.com/office/powerpoint/2010/main" val="36303780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cold front overtakes a warm front and lifts the warm air off the ground</a:t>
            </a:r>
          </a:p>
        </p:txBody>
      </p:sp>
      <p:sp>
        <p:nvSpPr>
          <p:cNvPr id="4" name="Slide Number Placeholder 3"/>
          <p:cNvSpPr>
            <a:spLocks noGrp="1"/>
          </p:cNvSpPr>
          <p:nvPr>
            <p:ph type="sldNum" sz="quarter" idx="10"/>
          </p:nvPr>
        </p:nvSpPr>
        <p:spPr/>
        <p:txBody>
          <a:bodyPr/>
          <a:lstStyle/>
          <a:p>
            <a:fld id="{42D773F8-5A7C-4563-9349-6CCAD506B6B1}" type="slidenum">
              <a:rPr lang="en-CA" smtClean="0"/>
              <a:pPr/>
              <a:t>63</a:t>
            </a:fld>
            <a:endParaRPr lang="en-CA"/>
          </a:p>
        </p:txBody>
      </p:sp>
    </p:spTree>
    <p:extLst>
      <p:ext uri="{BB962C8B-B14F-4D97-AF65-F5344CB8AC3E}">
        <p14:creationId xmlns:p14="http://schemas.microsoft.com/office/powerpoint/2010/main" val="2494024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predominately westerly flow of air over B.C. with several mountain ranges between the coast and Alberta produces 2 significant weather features in our province, upslope and subsidence. These two conditions affect the amount of cloud and rainfall accumulation, in many areas of B.C.</a:t>
            </a:r>
          </a:p>
          <a:p>
            <a:r>
              <a:rPr lang="en-CA" dirty="0"/>
              <a:t>Windward side of all mountain ranges in BC. Produces large rainfall events as weather systems move across the area. Rainfalls of 20 to 30 mm are common in these areas with 50 to 100 mm rainfalls occurring a few times per season, generally in the spring and fall. The air in the westerly flow is forced upward by the mountain range. As the air is forced up it cools and moisture contained in the air</a:t>
            </a:r>
            <a:r>
              <a:rPr lang="en-CA" baseline="0" dirty="0"/>
              <a:t> </a:t>
            </a:r>
            <a:r>
              <a:rPr lang="en-CA" dirty="0"/>
              <a:t>mass is condensed and falls out as precipitation when the air mass is cooled enough to reach saturation.</a:t>
            </a:r>
          </a:p>
        </p:txBody>
      </p:sp>
      <p:sp>
        <p:nvSpPr>
          <p:cNvPr id="4" name="Slide Number Placeholder 3"/>
          <p:cNvSpPr>
            <a:spLocks noGrp="1"/>
          </p:cNvSpPr>
          <p:nvPr>
            <p:ph type="sldNum" sz="quarter" idx="10"/>
          </p:nvPr>
        </p:nvSpPr>
        <p:spPr/>
        <p:txBody>
          <a:bodyPr/>
          <a:lstStyle/>
          <a:p>
            <a:fld id="{42D773F8-5A7C-4563-9349-6CCAD506B6B1}" type="slidenum">
              <a:rPr lang="en-CA" smtClean="0"/>
              <a:pPr/>
              <a:t>64</a:t>
            </a:fld>
            <a:endParaRPr lang="en-CA"/>
          </a:p>
        </p:txBody>
      </p:sp>
    </p:spTree>
    <p:extLst>
      <p:ext uri="{BB962C8B-B14F-4D97-AF65-F5344CB8AC3E}">
        <p14:creationId xmlns:p14="http://schemas.microsoft.com/office/powerpoint/2010/main" val="30581413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Leeward side of all mountain ranges in BC. Dries out weather systems as they move across the area with little or no rainfall experienced, warmer temperatures and more sun than surrounding areas.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65</a:t>
            </a:fld>
            <a:endParaRPr lang="en-CA"/>
          </a:p>
        </p:txBody>
      </p:sp>
    </p:spTree>
    <p:extLst>
      <p:ext uri="{BB962C8B-B14F-4D97-AF65-F5344CB8AC3E}">
        <p14:creationId xmlns:p14="http://schemas.microsoft.com/office/powerpoint/2010/main" val="37660646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Looking at the annual average precipitation map for BC we see the upslope and </a:t>
            </a:r>
            <a:r>
              <a:rPr lang="en-CA" dirty="0" err="1"/>
              <a:t>subsident</a:t>
            </a:r>
            <a:r>
              <a:rPr lang="en-CA" dirty="0"/>
              <a:t> areas well delineated.</a:t>
            </a:r>
          </a:p>
        </p:txBody>
      </p:sp>
      <p:sp>
        <p:nvSpPr>
          <p:cNvPr id="4" name="Slide Number Placeholder 3"/>
          <p:cNvSpPr>
            <a:spLocks noGrp="1"/>
          </p:cNvSpPr>
          <p:nvPr>
            <p:ph type="sldNum" sz="quarter" idx="10"/>
          </p:nvPr>
        </p:nvSpPr>
        <p:spPr/>
        <p:txBody>
          <a:bodyPr/>
          <a:lstStyle/>
          <a:p>
            <a:fld id="{42D773F8-5A7C-4563-9349-6CCAD506B6B1}" type="slidenum">
              <a:rPr lang="en-CA" smtClean="0"/>
              <a:pPr/>
              <a:t>67</a:t>
            </a:fld>
            <a:endParaRPr lang="en-CA"/>
          </a:p>
        </p:txBody>
      </p:sp>
    </p:spTree>
    <p:extLst>
      <p:ext uri="{BB962C8B-B14F-4D97-AF65-F5344CB8AC3E}">
        <p14:creationId xmlns:p14="http://schemas.microsoft.com/office/powerpoint/2010/main" val="26304130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Nocturnal Temperature Inversions:</a:t>
            </a:r>
          </a:p>
          <a:p>
            <a:endParaRPr lang="en-CA" dirty="0"/>
          </a:p>
          <a:p>
            <a:r>
              <a:rPr lang="en-CA" dirty="0"/>
              <a:t>Forms at night, due to the settling of the atmosphere.</a:t>
            </a:r>
          </a:p>
          <a:p>
            <a:endParaRPr lang="en-CA" dirty="0"/>
          </a:p>
          <a:p>
            <a:r>
              <a:rPr lang="en-CA" dirty="0"/>
              <a:t>Readily forms on CLEAR and CALM nights.</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69</a:t>
            </a:fld>
            <a:endParaRPr lang="en-CA"/>
          </a:p>
        </p:txBody>
      </p:sp>
    </p:spTree>
    <p:extLst>
      <p:ext uri="{BB962C8B-B14F-4D97-AF65-F5344CB8AC3E}">
        <p14:creationId xmlns:p14="http://schemas.microsoft.com/office/powerpoint/2010/main" val="668719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When the inversion breaks:</a:t>
            </a:r>
          </a:p>
          <a:p>
            <a:endParaRPr lang="en-CA" dirty="0"/>
          </a:p>
          <a:p>
            <a:r>
              <a:rPr lang="en-CA" dirty="0"/>
              <a:t>Sudden increase in surface temperature.</a:t>
            </a:r>
          </a:p>
          <a:p>
            <a:r>
              <a:rPr lang="en-CA" dirty="0"/>
              <a:t>Sudden decrease in RH.</a:t>
            </a:r>
          </a:p>
          <a:p>
            <a:r>
              <a:rPr lang="en-CA" dirty="0"/>
              <a:t>Sudden increase in wind speed – can be accompanied by a change in wind direction as well.</a:t>
            </a:r>
          </a:p>
          <a:p>
            <a:endParaRPr lang="en-CA" dirty="0"/>
          </a:p>
          <a:p>
            <a:r>
              <a:rPr lang="en-CA" dirty="0"/>
              <a:t>Thus, quiet fires can rapidly turn into active fires.</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70</a:t>
            </a:fld>
            <a:endParaRPr lang="en-CA"/>
          </a:p>
        </p:txBody>
      </p:sp>
    </p:spTree>
    <p:extLst>
      <p:ext uri="{BB962C8B-B14F-4D97-AF65-F5344CB8AC3E}">
        <p14:creationId xmlns:p14="http://schemas.microsoft.com/office/powerpoint/2010/main" val="16850904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Subsidence progresses downward from its origins in the upper atmosphere.</a:t>
            </a:r>
          </a:p>
          <a:p>
            <a:r>
              <a:rPr lang="en-CA" dirty="0"/>
              <a:t>Thus, the first areas to receive the warmer and drier conditions will be the upper slopes.</a:t>
            </a:r>
          </a:p>
          <a:p>
            <a:endParaRPr lang="en-CA" dirty="0"/>
          </a:p>
          <a:p>
            <a:r>
              <a:rPr lang="en-CA" dirty="0"/>
              <a:t>Here, base camp would have a temp of 22, RH of 45% and wind speed of 10.</a:t>
            </a:r>
          </a:p>
          <a:p>
            <a:r>
              <a:rPr lang="en-CA" dirty="0"/>
              <a:t>The fire on the upper slopes would have temp of 27, RH of 30% and winds of 25 km/h. </a:t>
            </a:r>
          </a:p>
          <a:p>
            <a:r>
              <a:rPr lang="en-CA" dirty="0"/>
              <a:t>Wildfires burning on the upper slopes, at or above the level of the subsidence inversion, would experience a totally different fire weather regime than a fire out on the lower slopes or plains area.</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73</a:t>
            </a:fld>
            <a:endParaRPr lang="en-CA"/>
          </a:p>
        </p:txBody>
      </p:sp>
    </p:spTree>
    <p:extLst>
      <p:ext uri="{BB962C8B-B14F-4D97-AF65-F5344CB8AC3E}">
        <p14:creationId xmlns:p14="http://schemas.microsoft.com/office/powerpoint/2010/main" val="32441402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Fires burning at elevations below the subsidence inversion will generally exhibit less extreme/severe fire behavior than fires burning at or above the level of the subsidence inversion.</a:t>
            </a:r>
          </a:p>
          <a:p>
            <a:r>
              <a:rPr lang="en-CA" dirty="0"/>
              <a:t>Suppression teams need to take great care when battling a wildfire at upper elevations during a strong ridging scenario…especially during the first few days of a “new” upper ridge when the very warm/dry air is still sinking to the surface.</a:t>
            </a:r>
          </a:p>
        </p:txBody>
      </p:sp>
      <p:sp>
        <p:nvSpPr>
          <p:cNvPr id="4" name="Slide Number Placeholder 3"/>
          <p:cNvSpPr>
            <a:spLocks noGrp="1"/>
          </p:cNvSpPr>
          <p:nvPr>
            <p:ph type="sldNum" sz="quarter" idx="10"/>
          </p:nvPr>
        </p:nvSpPr>
        <p:spPr/>
        <p:txBody>
          <a:bodyPr/>
          <a:lstStyle/>
          <a:p>
            <a:fld id="{42D773F8-5A7C-4563-9349-6CCAD506B6B1}" type="slidenum">
              <a:rPr lang="en-CA" smtClean="0"/>
              <a:pPr/>
              <a:t>74</a:t>
            </a:fld>
            <a:endParaRPr lang="en-CA"/>
          </a:p>
        </p:txBody>
      </p:sp>
    </p:spTree>
    <p:extLst>
      <p:ext uri="{BB962C8B-B14F-4D97-AF65-F5344CB8AC3E}">
        <p14:creationId xmlns:p14="http://schemas.microsoft.com/office/powerpoint/2010/main" val="21688896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75</a:t>
            </a:fld>
            <a:endParaRPr lang="en-CA"/>
          </a:p>
        </p:txBody>
      </p:sp>
    </p:spTree>
    <p:extLst>
      <p:ext uri="{BB962C8B-B14F-4D97-AF65-F5344CB8AC3E}">
        <p14:creationId xmlns:p14="http://schemas.microsoft.com/office/powerpoint/2010/main" val="18205349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Below the thermal belt:</a:t>
            </a:r>
          </a:p>
          <a:p>
            <a:r>
              <a:rPr lang="en-CA" dirty="0"/>
              <a:t> Conditions are “stable”.</a:t>
            </a:r>
          </a:p>
          <a:p>
            <a:r>
              <a:rPr lang="en-CA" dirty="0"/>
              <a:t> Lighter winds, lower temperatures, higher RH values.</a:t>
            </a:r>
          </a:p>
          <a:p>
            <a:r>
              <a:rPr lang="en-CA" dirty="0"/>
              <a:t> Predictable fire behaviour.</a:t>
            </a:r>
          </a:p>
          <a:p>
            <a:r>
              <a:rPr lang="en-CA" dirty="0"/>
              <a:t>At the thermal belt:</a:t>
            </a:r>
          </a:p>
          <a:p>
            <a:r>
              <a:rPr lang="en-CA" dirty="0"/>
              <a:t> Conditions abruptly change from stable to unstable; from cooler to warmer; from higher RH to lower; from light winds to gustier.</a:t>
            </a:r>
          </a:p>
          <a:p>
            <a:r>
              <a:rPr lang="en-CA" dirty="0"/>
              <a:t> Promotes a change in fire behaviour.</a:t>
            </a:r>
          </a:p>
          <a:p>
            <a:r>
              <a:rPr lang="en-CA" dirty="0"/>
              <a:t>Above the thermal belt:</a:t>
            </a:r>
          </a:p>
          <a:p>
            <a:r>
              <a:rPr lang="en-CA" dirty="0"/>
              <a:t> Air mass more unstable.</a:t>
            </a:r>
          </a:p>
          <a:p>
            <a:r>
              <a:rPr lang="en-CA" dirty="0"/>
              <a:t> Lower temperatures, higher RH.</a:t>
            </a:r>
          </a:p>
          <a:p>
            <a:r>
              <a:rPr lang="en-CA" dirty="0"/>
              <a:t> Often stronger (or erratic) winds.</a:t>
            </a:r>
          </a:p>
          <a:p>
            <a:r>
              <a:rPr lang="en-CA" dirty="0"/>
              <a:t> Fire behaviour sometimes less predictable.</a:t>
            </a:r>
          </a:p>
        </p:txBody>
      </p:sp>
      <p:sp>
        <p:nvSpPr>
          <p:cNvPr id="4" name="Slide Number Placeholder 3"/>
          <p:cNvSpPr>
            <a:spLocks noGrp="1"/>
          </p:cNvSpPr>
          <p:nvPr>
            <p:ph type="sldNum" sz="quarter" idx="10"/>
          </p:nvPr>
        </p:nvSpPr>
        <p:spPr/>
        <p:txBody>
          <a:bodyPr/>
          <a:lstStyle/>
          <a:p>
            <a:fld id="{42D773F8-5A7C-4563-9349-6CCAD506B6B1}" type="slidenum">
              <a:rPr lang="en-CA" smtClean="0"/>
              <a:pPr/>
              <a:t>77</a:t>
            </a:fld>
            <a:endParaRPr lang="en-CA"/>
          </a:p>
        </p:txBody>
      </p:sp>
    </p:spTree>
    <p:extLst>
      <p:ext uri="{BB962C8B-B14F-4D97-AF65-F5344CB8AC3E}">
        <p14:creationId xmlns:p14="http://schemas.microsoft.com/office/powerpoint/2010/main" val="32561789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Strong heating in the southwestern US will develop a thermal trough northwards into southern BC either into the south interior or along or off the coast. The thermal trough enhances warming and drying. Effects developed by this trough include warmer temperatures (2 to 8 degrees Celsius depending on the time of year), lower humidity's (10 to 20%) and inflow or outflow winds.</a:t>
            </a:r>
          </a:p>
          <a:p>
            <a:r>
              <a:rPr lang="en-CA" dirty="0"/>
              <a:t>A trough into the interior produces light inflows overnight until mid morning, then moderate to very strong inflows from mid mornings through mid evenings as temperatures increase in the interior.</a:t>
            </a:r>
          </a:p>
          <a:p>
            <a:r>
              <a:rPr lang="en-CA" dirty="0"/>
              <a:t>A trough along or off the coast produces moderate to strong outflows overnight and in the early morning hours then reverses to light to moderate inflows from late mornings through early evenings with strong heating from the Interior.</a:t>
            </a:r>
          </a:p>
        </p:txBody>
      </p:sp>
      <p:sp>
        <p:nvSpPr>
          <p:cNvPr id="4" name="Slide Number Placeholder 3"/>
          <p:cNvSpPr>
            <a:spLocks noGrp="1"/>
          </p:cNvSpPr>
          <p:nvPr>
            <p:ph type="sldNum" sz="quarter" idx="10"/>
          </p:nvPr>
        </p:nvSpPr>
        <p:spPr/>
        <p:txBody>
          <a:bodyPr/>
          <a:lstStyle/>
          <a:p>
            <a:fld id="{42D773F8-5A7C-4563-9349-6CCAD506B6B1}" type="slidenum">
              <a:rPr lang="en-CA" smtClean="0"/>
              <a:pPr/>
              <a:t>78</a:t>
            </a:fld>
            <a:endParaRPr lang="en-CA"/>
          </a:p>
        </p:txBody>
      </p:sp>
    </p:spTree>
    <p:extLst>
      <p:ext uri="{BB962C8B-B14F-4D97-AF65-F5344CB8AC3E}">
        <p14:creationId xmlns:p14="http://schemas.microsoft.com/office/powerpoint/2010/main" val="31795772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Sub-tropical moisture (sometimes referred to as monsoonal moisture) approaches BC from the southwest, south or southeast and has a source region of the South Pacific or Mexico. This air is very moist, usually in the mid to high levels and approaches in bands or patches. With strong daytime heating in southern BC sub-tropical moisture can explode into moderate to severe dry lightning storms, developing from mid afternoons onwards and occasionally persisting through the overnight period. Two patterns signal the possible approach of sub-tropical moisture. The first sees a strong upper ridge over eastern BC or Alberta with a deep upper trough off the BC/US coast producing a southwest to south flow of air into southern BC. The second sees a strong upper level ridge of high pressure over the province with a cold low off the</a:t>
            </a:r>
            <a:r>
              <a:rPr lang="en-CA" baseline="0" dirty="0"/>
              <a:t> </a:t>
            </a:r>
            <a:r>
              <a:rPr lang="en-CA" dirty="0"/>
              <a:t>California coast (High/Low Block) producing a south to southeast flow of air into southern BC. </a:t>
            </a:r>
          </a:p>
          <a:p>
            <a:endParaRPr lang="en-CA" dirty="0"/>
          </a:p>
          <a:p>
            <a:r>
              <a:rPr lang="en-CA" dirty="0"/>
              <a:t>The southwest to south flow of air usually confines dry lightning outbreaks to the south interior while a south to southeast flow of air will also see dry lightning develop over south coastal areas.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79</a:t>
            </a:fld>
            <a:endParaRPr lang="en-CA"/>
          </a:p>
        </p:txBody>
      </p:sp>
    </p:spTree>
    <p:extLst>
      <p:ext uri="{BB962C8B-B14F-4D97-AF65-F5344CB8AC3E}">
        <p14:creationId xmlns:p14="http://schemas.microsoft.com/office/powerpoint/2010/main" val="23007381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Wind, although often driven by large scale synoptic high and low pressure systems, in British Columbia is significantly affected by local effects, such as mountainous terrain, and in some areas synoptic winds may never be experienced. Some of the many variables we have to take into consideration when determining wind speed and direction are the coastline, mountain ranges, valleys, heating and cooling in addition to pressure gradient and frontal systems. The coastline, mountain ranges and valleys control wind direction in BC while the pressure gradient, temperature differential and valley shape control the wind speed.</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81</a:t>
            </a:fld>
            <a:endParaRPr lang="en-CA"/>
          </a:p>
        </p:txBody>
      </p:sp>
    </p:spTree>
    <p:extLst>
      <p:ext uri="{BB962C8B-B14F-4D97-AF65-F5344CB8AC3E}">
        <p14:creationId xmlns:p14="http://schemas.microsoft.com/office/powerpoint/2010/main" val="21866535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Wind, with a barrier in its path, will alter direction and flow parallel to the barrier unless the flow is strong enough to force the air over the barrier.</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82</a:t>
            </a:fld>
            <a:endParaRPr lang="en-CA"/>
          </a:p>
        </p:txBody>
      </p:sp>
    </p:spTree>
    <p:extLst>
      <p:ext uri="{BB962C8B-B14F-4D97-AF65-F5344CB8AC3E}">
        <p14:creationId xmlns:p14="http://schemas.microsoft.com/office/powerpoint/2010/main" val="33176374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Wind direction follows the shape of the valley</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83</a:t>
            </a:fld>
            <a:endParaRPr lang="en-CA"/>
          </a:p>
        </p:txBody>
      </p:sp>
    </p:spTree>
    <p:extLst>
      <p:ext uri="{BB962C8B-B14F-4D97-AF65-F5344CB8AC3E}">
        <p14:creationId xmlns:p14="http://schemas.microsoft.com/office/powerpoint/2010/main" val="1952866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Develop during the morning hours and last through early to mid evening, strongest during the afternoon and early evening. Upslope winds begin on eastern slopes first as temperatures rise, up-valley winds begin later in the morning to early afternoon as the whole volume of air in the valley is warmed. Winds can reach speeds of 20 to 30 km/h.</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84</a:t>
            </a:fld>
            <a:endParaRPr lang="en-CA"/>
          </a:p>
        </p:txBody>
      </p:sp>
    </p:spTree>
    <p:extLst>
      <p:ext uri="{BB962C8B-B14F-4D97-AF65-F5344CB8AC3E}">
        <p14:creationId xmlns:p14="http://schemas.microsoft.com/office/powerpoint/2010/main" val="38638442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Develop during the evening and last into the morning as temperatures decrease and cold air begins draining into the valleys, usually a light wind of 5 to 15 km/h.</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85</a:t>
            </a:fld>
            <a:endParaRPr lang="en-CA"/>
          </a:p>
        </p:txBody>
      </p:sp>
    </p:spTree>
    <p:extLst>
      <p:ext uri="{BB962C8B-B14F-4D97-AF65-F5344CB8AC3E}">
        <p14:creationId xmlns:p14="http://schemas.microsoft.com/office/powerpoint/2010/main" val="38090770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Water temperature varies little from night to day while land temperatures see significant diurnal changes. During the day the land temperature will be many degrees warmer than nearby water temperatures of the ocean or large lakes, this will develop an onshore flow of air which can reach speeds of 10 to 20 km/h during the late afternoons with local gusts to 30 km/h. Air over the land is heated faster than air over the water and as it rises the air over the water moves onshore to fill the void left by the rising air.</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86</a:t>
            </a:fld>
            <a:endParaRPr lang="en-CA"/>
          </a:p>
        </p:txBody>
      </p:sp>
    </p:spTree>
    <p:extLst>
      <p:ext uri="{BB962C8B-B14F-4D97-AF65-F5344CB8AC3E}">
        <p14:creationId xmlns:p14="http://schemas.microsoft.com/office/powerpoint/2010/main" val="7845335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Land temperatures cool significantly overnight and can end up lower than nearby ocean or large lake water temperatures, developing an offshore flow of air in the 5 to 10 km/h range. This is the reverse process of the daytime sea breeze.</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87</a:t>
            </a:fld>
            <a:endParaRPr lang="en-CA"/>
          </a:p>
        </p:txBody>
      </p:sp>
    </p:spTree>
    <p:extLst>
      <p:ext uri="{BB962C8B-B14F-4D97-AF65-F5344CB8AC3E}">
        <p14:creationId xmlns:p14="http://schemas.microsoft.com/office/powerpoint/2010/main" val="23970137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Winds increase as they are forced into narrow areas of valleys and decrease as they flow into wider areas. Wind speeds can double or triple in speed under these conditions.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88</a:t>
            </a:fld>
            <a:endParaRPr lang="en-CA"/>
          </a:p>
        </p:txBody>
      </p:sp>
    </p:spTree>
    <p:extLst>
      <p:ext uri="{BB962C8B-B14F-4D97-AF65-F5344CB8AC3E}">
        <p14:creationId xmlns:p14="http://schemas.microsoft.com/office/powerpoint/2010/main" val="19342649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Intense heating in the interior of BC will see a deep mixing layer develop, which will bring high level winds to the surface as gusts during the afternoons. In mountainous terrain winds from 3,000 metres will reach the surface on a strong convective day.</a:t>
            </a:r>
          </a:p>
        </p:txBody>
      </p:sp>
      <p:sp>
        <p:nvSpPr>
          <p:cNvPr id="4" name="Slide Number Placeholder 3"/>
          <p:cNvSpPr>
            <a:spLocks noGrp="1"/>
          </p:cNvSpPr>
          <p:nvPr>
            <p:ph type="sldNum" sz="quarter" idx="10"/>
          </p:nvPr>
        </p:nvSpPr>
        <p:spPr/>
        <p:txBody>
          <a:bodyPr/>
          <a:lstStyle/>
          <a:p>
            <a:fld id="{42D773F8-5A7C-4563-9349-6CCAD506B6B1}" type="slidenum">
              <a:rPr lang="en-CA" smtClean="0"/>
              <a:pPr/>
              <a:t>89</a:t>
            </a:fld>
            <a:endParaRPr lang="en-CA"/>
          </a:p>
        </p:txBody>
      </p:sp>
    </p:spTree>
    <p:extLst>
      <p:ext uri="{BB962C8B-B14F-4D97-AF65-F5344CB8AC3E}">
        <p14:creationId xmlns:p14="http://schemas.microsoft.com/office/powerpoint/2010/main" val="40278402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Through inlets and valleys, develops with a ridge of high pressure along the coast and a trough of low pressure or low in the interior. The wind speed is dependent on the pressure gradient and temperature. Overnight inflows tend to be light, 5 to 10 km/h, strengthening through the day as temperatures increase with speeds from 10 to 20 km/h common and 20 to 30 km/h not unusual.</a:t>
            </a:r>
          </a:p>
        </p:txBody>
      </p:sp>
      <p:sp>
        <p:nvSpPr>
          <p:cNvPr id="4" name="Slide Number Placeholder 3"/>
          <p:cNvSpPr>
            <a:spLocks noGrp="1"/>
          </p:cNvSpPr>
          <p:nvPr>
            <p:ph type="sldNum" sz="quarter" idx="10"/>
          </p:nvPr>
        </p:nvSpPr>
        <p:spPr/>
        <p:txBody>
          <a:bodyPr/>
          <a:lstStyle/>
          <a:p>
            <a:fld id="{42D773F8-5A7C-4563-9349-6CCAD506B6B1}" type="slidenum">
              <a:rPr lang="en-CA" smtClean="0"/>
              <a:pPr/>
              <a:t>90</a:t>
            </a:fld>
            <a:endParaRPr lang="en-CA"/>
          </a:p>
        </p:txBody>
      </p:sp>
    </p:spTree>
    <p:extLst>
      <p:ext uri="{BB962C8B-B14F-4D97-AF65-F5344CB8AC3E}">
        <p14:creationId xmlns:p14="http://schemas.microsoft.com/office/powerpoint/2010/main" val="17036952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Through inlets and valleys, develops with a trough of low pressure or low along or off the coast and a ridge of high pressure or a high over the Interior. The wind speed is dependent on pressure gradient and temperature. During the day winds will tend to be light, 5 to 10 km/h, increasing to moderate outflows, 20 to 30 km/h by late evening into the early to mid morning when they will again become light. A deep low pressure system approaching the coast can produce outflow gusts from 60 to 100 km/h through some valleys and inlets. Strong heating in the interior will shift outflow winds to light to moderate inflows during the afternoon. Outflow winds will also develop warmer than normal temperatures and lower relative humidity's in mainland inlets and valleys.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91</a:t>
            </a:fld>
            <a:endParaRPr lang="en-CA"/>
          </a:p>
        </p:txBody>
      </p:sp>
    </p:spTree>
    <p:extLst>
      <p:ext uri="{BB962C8B-B14F-4D97-AF65-F5344CB8AC3E}">
        <p14:creationId xmlns:p14="http://schemas.microsoft.com/office/powerpoint/2010/main" val="38729101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Downslope day and night, undercuts the up-valley/upslope wind. Speeds of 10 to 20 km/h are common with stronger gusts associated. Bursts from 60 to 100 km/h are possible in the deeper and narrower ravines and canyons.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92</a:t>
            </a:fld>
            <a:endParaRPr lang="en-CA"/>
          </a:p>
        </p:txBody>
      </p:sp>
    </p:spTree>
    <p:extLst>
      <p:ext uri="{BB962C8B-B14F-4D97-AF65-F5344CB8AC3E}">
        <p14:creationId xmlns:p14="http://schemas.microsoft.com/office/powerpoint/2010/main" val="10522608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Over hills and mountains and at valley intersections and bends. They cause erratic directional and speed changes.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93</a:t>
            </a:fld>
            <a:endParaRPr lang="en-CA"/>
          </a:p>
        </p:txBody>
      </p:sp>
    </p:spTree>
    <p:extLst>
      <p:ext uri="{BB962C8B-B14F-4D97-AF65-F5344CB8AC3E}">
        <p14:creationId xmlns:p14="http://schemas.microsoft.com/office/powerpoint/2010/main" val="16004796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Downdrafts develop beneath the bases of towering cumulus clouds and cumulonimbus clouds. Gusts from 40 to 60 km/h can be experienced near towering cumulus clouds while gusts from 60 to 80 km/h can be experienced near cumulonimbus clouds.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94</a:t>
            </a:fld>
            <a:endParaRPr lang="en-CA"/>
          </a:p>
        </p:txBody>
      </p:sp>
    </p:spTree>
    <p:extLst>
      <p:ext uri="{BB962C8B-B14F-4D97-AF65-F5344CB8AC3E}">
        <p14:creationId xmlns:p14="http://schemas.microsoft.com/office/powerpoint/2010/main" val="37901717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narrow band or stream (sometimes called a tube) of strong, low level winds. These winds can vary from 40 to over 100 km/h. Two types of low level jets occur. The first is a night-time phenomena and occurs near the top of an inversion. It forms near or shortly after sunset and breaks up when the inversion dissipates. The second occurs between 1500 and 4000 metres associated with upper troughs and cold fronts.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95</a:t>
            </a:fld>
            <a:endParaRPr lang="en-CA"/>
          </a:p>
        </p:txBody>
      </p:sp>
    </p:spTree>
    <p:extLst>
      <p:ext uri="{BB962C8B-B14F-4D97-AF65-F5344CB8AC3E}">
        <p14:creationId xmlns:p14="http://schemas.microsoft.com/office/powerpoint/2010/main" val="32070900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i="1"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96</a:t>
            </a:fld>
            <a:endParaRPr lang="en-C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97</a:t>
            </a:fld>
            <a:endParaRPr lang="en-CA"/>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mn-lt"/>
                <a:ea typeface="+mn-ea"/>
                <a:cs typeface="+mn-cs"/>
              </a:rPr>
              <a:t>The Fire Weather forecast is an extremely valuable decision planning aid used by the BC Forest Service. The forecast consists of several sections: </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98</a:t>
            </a:fld>
            <a:endParaRPr lang="en-CA"/>
          </a:p>
        </p:txBody>
      </p:sp>
    </p:spTree>
    <p:extLst>
      <p:ext uri="{BB962C8B-B14F-4D97-AF65-F5344CB8AC3E}">
        <p14:creationId xmlns:p14="http://schemas.microsoft.com/office/powerpoint/2010/main" val="36303780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99</a:t>
            </a:fld>
            <a:endParaRPr lang="en-CA"/>
          </a:p>
        </p:txBody>
      </p:sp>
    </p:spTree>
    <p:extLst>
      <p:ext uri="{BB962C8B-B14F-4D97-AF65-F5344CB8AC3E}">
        <p14:creationId xmlns:p14="http://schemas.microsoft.com/office/powerpoint/2010/main" val="14754547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spot forecast is a more detailed site-specific forecast for decision planning on active fires and for planned burns. This forecast can be tailored to the requirements of the person requesting the forecast. The forecaster will need information from the crew on site or on the planned site to prepare this forecast. This information includes the fire name and number, location (lat./long.), elevation, aspect, slope, valley orientation and the latest weather readings from on site or from a representative site. As it is not always possible to provide all this information immediately, the minimum required information from the site would be the fire name and number, location and the elevation. The remainder of the information will be forwarded to the forecaster as soon as possible.</a:t>
            </a:r>
          </a:p>
        </p:txBody>
      </p:sp>
      <p:sp>
        <p:nvSpPr>
          <p:cNvPr id="4" name="Slide Number Placeholder 3"/>
          <p:cNvSpPr>
            <a:spLocks noGrp="1"/>
          </p:cNvSpPr>
          <p:nvPr>
            <p:ph type="sldNum" sz="quarter" idx="10"/>
          </p:nvPr>
        </p:nvSpPr>
        <p:spPr/>
        <p:txBody>
          <a:bodyPr/>
          <a:lstStyle/>
          <a:p>
            <a:fld id="{42D773F8-5A7C-4563-9349-6CCAD506B6B1}" type="slidenum">
              <a:rPr lang="en-CA" smtClean="0"/>
              <a:pPr/>
              <a:t>101</a:t>
            </a:fld>
            <a:endParaRPr lang="en-CA"/>
          </a:p>
        </p:txBody>
      </p:sp>
    </p:spTree>
    <p:extLst>
      <p:ext uri="{BB962C8B-B14F-4D97-AF65-F5344CB8AC3E}">
        <p14:creationId xmlns:p14="http://schemas.microsoft.com/office/powerpoint/2010/main" val="60194956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102</a:t>
            </a:fld>
            <a:endParaRPr lang="en-CA"/>
          </a:p>
        </p:txBody>
      </p:sp>
    </p:spTree>
    <p:extLst>
      <p:ext uri="{BB962C8B-B14F-4D97-AF65-F5344CB8AC3E}">
        <p14:creationId xmlns:p14="http://schemas.microsoft.com/office/powerpoint/2010/main" val="31576005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a:t>
            </a:r>
            <a:r>
              <a:rPr lang="en-CA" baseline="0" dirty="0"/>
              <a:t> </a:t>
            </a:r>
            <a:r>
              <a:rPr lang="en-CA" dirty="0"/>
              <a:t>example indicates the forecast would be for 1 PM and would include the maximum temperature, wind and minimum relative humidity. However, this is only a basic template and if forecast data were required for other time periods or 2 or 3 elevations it would also be included in the spot forecast. A section would also be added if any significant weather were expected to develop.</a:t>
            </a:r>
          </a:p>
          <a:p>
            <a:r>
              <a:rPr lang="en-CA" dirty="0"/>
              <a:t>A final area of the form is left for feedback and comments from the crew, this will enable the forecaster to fine tune the forecast for your site.</a:t>
            </a:r>
          </a:p>
        </p:txBody>
      </p:sp>
      <p:sp>
        <p:nvSpPr>
          <p:cNvPr id="4" name="Slide Number Placeholder 3"/>
          <p:cNvSpPr>
            <a:spLocks noGrp="1"/>
          </p:cNvSpPr>
          <p:nvPr>
            <p:ph type="sldNum" sz="quarter" idx="10"/>
          </p:nvPr>
        </p:nvSpPr>
        <p:spPr/>
        <p:txBody>
          <a:bodyPr/>
          <a:lstStyle/>
          <a:p>
            <a:fld id="{42D773F8-5A7C-4563-9349-6CCAD506B6B1}" type="slidenum">
              <a:rPr lang="en-CA" smtClean="0"/>
              <a:pPr/>
              <a:t>104</a:t>
            </a:fld>
            <a:endParaRPr lang="en-CA"/>
          </a:p>
        </p:txBody>
      </p:sp>
    </p:spTree>
    <p:extLst>
      <p:ext uri="{BB962C8B-B14F-4D97-AF65-F5344CB8AC3E}">
        <p14:creationId xmlns:p14="http://schemas.microsoft.com/office/powerpoint/2010/main" val="7805626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Firefighting is normally a challenging but reasonably safe occupation. However, problems do occur and most of these can be linked to changes in the Fire Environment.</a:t>
            </a:r>
          </a:p>
          <a:p>
            <a:r>
              <a:rPr lang="en-CA" dirty="0"/>
              <a:t>These changes include:</a:t>
            </a:r>
          </a:p>
          <a:p>
            <a:r>
              <a:rPr lang="en-CA" dirty="0"/>
              <a:t> Fuel type changes - predictable</a:t>
            </a:r>
          </a:p>
          <a:p>
            <a:r>
              <a:rPr lang="en-CA" dirty="0"/>
              <a:t> Topography changes - predictable</a:t>
            </a:r>
          </a:p>
          <a:p>
            <a:r>
              <a:rPr lang="en-CA" dirty="0"/>
              <a:t> Weather changes - predictable but also variable - hourly, daily, weekly and seasonally</a:t>
            </a:r>
          </a:p>
        </p:txBody>
      </p:sp>
      <p:sp>
        <p:nvSpPr>
          <p:cNvPr id="4" name="Slide Number Placeholder 3"/>
          <p:cNvSpPr>
            <a:spLocks noGrp="1"/>
          </p:cNvSpPr>
          <p:nvPr>
            <p:ph type="sldNum" sz="quarter" idx="10"/>
          </p:nvPr>
        </p:nvSpPr>
        <p:spPr/>
        <p:txBody>
          <a:bodyPr/>
          <a:lstStyle/>
          <a:p>
            <a:fld id="{42D773F8-5A7C-4563-9349-6CCAD506B6B1}" type="slidenum">
              <a:rPr lang="en-CA" smtClean="0"/>
              <a:pPr/>
              <a:t>108</a:t>
            </a:fld>
            <a:endParaRPr lang="en-CA"/>
          </a:p>
        </p:txBody>
      </p:sp>
    </p:spTree>
    <p:extLst>
      <p:ext uri="{BB962C8B-B14F-4D97-AF65-F5344CB8AC3E}">
        <p14:creationId xmlns:p14="http://schemas.microsoft.com/office/powerpoint/2010/main" val="8857773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Wet Bulb -</a:t>
            </a:r>
            <a:r>
              <a:rPr lang="en-CA" baseline="0" dirty="0"/>
              <a:t> </a:t>
            </a:r>
            <a:r>
              <a:rPr lang="en-CA" dirty="0"/>
              <a:t>Measures the evaporative air temperature in degrees and tenths</a:t>
            </a:r>
            <a:r>
              <a:rPr lang="en-CA" baseline="0" dirty="0"/>
              <a:t> </a:t>
            </a:r>
            <a:r>
              <a:rPr lang="en-CA" dirty="0"/>
              <a:t>of degrees Celsius.</a:t>
            </a:r>
          </a:p>
          <a:p>
            <a:r>
              <a:rPr lang="en-CA" dirty="0"/>
              <a:t>Dry Bulb – Measures air temperature in degrees and tenths of degrees Celsius.</a:t>
            </a:r>
          </a:p>
          <a:p>
            <a:endParaRPr lang="en-CA" dirty="0"/>
          </a:p>
          <a:p>
            <a:r>
              <a:rPr lang="en-CA" dirty="0"/>
              <a:t>The difference between the dry bulb and wet bulb thermometers is used to calculate the relative humidity.</a:t>
            </a:r>
          </a:p>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118</a:t>
            </a:fld>
            <a:endParaRPr lang="en-CA"/>
          </a:p>
        </p:txBody>
      </p:sp>
    </p:spTree>
    <p:extLst>
      <p:ext uri="{BB962C8B-B14F-4D97-AF65-F5344CB8AC3E}">
        <p14:creationId xmlns:p14="http://schemas.microsoft.com/office/powerpoint/2010/main" val="681281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Measures the wind speed in kilometres per hour. May read in other units but must be converted back to km/h.</a:t>
            </a:r>
          </a:p>
        </p:txBody>
      </p:sp>
      <p:sp>
        <p:nvSpPr>
          <p:cNvPr id="4" name="Slide Number Placeholder 3"/>
          <p:cNvSpPr>
            <a:spLocks noGrp="1"/>
          </p:cNvSpPr>
          <p:nvPr>
            <p:ph type="sldNum" sz="quarter" idx="10"/>
          </p:nvPr>
        </p:nvSpPr>
        <p:spPr/>
        <p:txBody>
          <a:bodyPr/>
          <a:lstStyle/>
          <a:p>
            <a:fld id="{42D773F8-5A7C-4563-9349-6CCAD506B6B1}" type="slidenum">
              <a:rPr lang="en-CA" smtClean="0"/>
              <a:pPr/>
              <a:t>119</a:t>
            </a:fld>
            <a:endParaRPr lang="en-CA"/>
          </a:p>
        </p:txBody>
      </p:sp>
    </p:spTree>
    <p:extLst>
      <p:ext uri="{BB962C8B-B14F-4D97-AF65-F5344CB8AC3E}">
        <p14:creationId xmlns:p14="http://schemas.microsoft.com/office/powerpoint/2010/main" val="34420091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Measures rainfall in millimetres and tenths of millimetres.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120</a:t>
            </a:fld>
            <a:endParaRPr lang="en-CA"/>
          </a:p>
        </p:txBody>
      </p:sp>
    </p:spTree>
    <p:extLst>
      <p:ext uri="{BB962C8B-B14F-4D97-AF65-F5344CB8AC3E}">
        <p14:creationId xmlns:p14="http://schemas.microsoft.com/office/powerpoint/2010/main" val="2876279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Automatically measures temperature, relative humidity, wind speed and direction and rainfall accumulation hourly and stores the data. The station can be called by radio or telephone and the data downloaded to a central computer.</a:t>
            </a:r>
          </a:p>
        </p:txBody>
      </p:sp>
      <p:sp>
        <p:nvSpPr>
          <p:cNvPr id="4" name="Slide Number Placeholder 3"/>
          <p:cNvSpPr>
            <a:spLocks noGrp="1"/>
          </p:cNvSpPr>
          <p:nvPr>
            <p:ph type="sldNum" sz="quarter" idx="10"/>
          </p:nvPr>
        </p:nvSpPr>
        <p:spPr/>
        <p:txBody>
          <a:bodyPr/>
          <a:lstStyle/>
          <a:p>
            <a:fld id="{42D773F8-5A7C-4563-9349-6CCAD506B6B1}" type="slidenum">
              <a:rPr lang="en-CA" smtClean="0"/>
              <a:pPr/>
              <a:t>121</a:t>
            </a:fld>
            <a:endParaRPr lang="en-CA"/>
          </a:p>
        </p:txBody>
      </p:sp>
    </p:spTree>
    <p:extLst>
      <p:ext uri="{BB962C8B-B14F-4D97-AF65-F5344CB8AC3E}">
        <p14:creationId xmlns:p14="http://schemas.microsoft.com/office/powerpoint/2010/main" val="39203215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i="1" dirty="0"/>
              <a:t>Next we will</a:t>
            </a:r>
            <a:r>
              <a:rPr lang="en-CA" i="1" baseline="0" dirty="0"/>
              <a:t> work through a scenario that allows students to work more closely with the FA form so you may want to have students hold any questions related to the FA until after that.</a:t>
            </a:r>
            <a:endParaRPr lang="en-CA" i="1"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122</a:t>
            </a:fld>
            <a:endParaRPr lang="en-CA"/>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123</a:t>
            </a:fld>
            <a:endParaRPr lang="en-CA"/>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Stein Fire was discovered at 3:00 pm on August 1, 1996 at 20+ hectares. Firefighting crews were dispatched and air tanker action was initiated. After discussions with B.C. Parks it was decided to let the fire burn and to monitor. The fire spread slowly during the next few weeks and caused no problems. During the last week of August, after a prolonged dry spell the fire intensity increased and firefighter crews were again dispatched to the head end of the fire. August 30th saw an approaching cold front and associated low level jet. An account of the action on this day follows.</a:t>
            </a:r>
          </a:p>
        </p:txBody>
      </p:sp>
      <p:sp>
        <p:nvSpPr>
          <p:cNvPr id="4" name="Slide Number Placeholder 3"/>
          <p:cNvSpPr>
            <a:spLocks noGrp="1"/>
          </p:cNvSpPr>
          <p:nvPr>
            <p:ph type="sldNum" sz="quarter" idx="10"/>
          </p:nvPr>
        </p:nvSpPr>
        <p:spPr/>
        <p:txBody>
          <a:bodyPr/>
          <a:lstStyle/>
          <a:p>
            <a:fld id="{42D773F8-5A7C-4563-9349-6CCAD506B6B1}" type="slidenum">
              <a:rPr lang="en-CA" smtClean="0"/>
              <a:pPr/>
              <a:t>125</a:t>
            </a:fld>
            <a:endParaRPr lang="en-CA"/>
          </a:p>
        </p:txBody>
      </p:sp>
    </p:spTree>
    <p:extLst>
      <p:ext uri="{BB962C8B-B14F-4D97-AF65-F5344CB8AC3E}">
        <p14:creationId xmlns:p14="http://schemas.microsoft.com/office/powerpoint/2010/main" val="9369743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i="1" dirty="0"/>
          </a:p>
        </p:txBody>
      </p:sp>
      <p:sp>
        <p:nvSpPr>
          <p:cNvPr id="4" name="Slide Number Placeholder 3"/>
          <p:cNvSpPr>
            <a:spLocks noGrp="1"/>
          </p:cNvSpPr>
          <p:nvPr>
            <p:ph type="sldNum" sz="quarter" idx="10"/>
          </p:nvPr>
        </p:nvSpPr>
        <p:spPr/>
        <p:txBody>
          <a:bodyPr/>
          <a:lstStyle/>
          <a:p>
            <a:fld id="{42D773F8-5A7C-4563-9349-6CCAD506B6B1}" type="slidenum">
              <a:rPr lang="en-CA" smtClean="0"/>
              <a:pPr/>
              <a:t>136</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0867155-D269-4F8A-BDAB-A08A200CF7F3}" type="slidenum">
              <a:rPr lang="en-CA" smtClean="0"/>
              <a:pPr/>
              <a:t>‹#›</a:t>
            </a:fld>
            <a:endParaRPr lang="en-CA"/>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normAutofit/>
          </a:bodyPr>
          <a:lstStyle>
            <a:lvl1pPr>
              <a:defRPr sz="4400"/>
            </a:lvl1pPr>
            <a:extLst/>
          </a:lstStyle>
          <a:p>
            <a:r>
              <a:rPr kumimoji="0" lang="en-US" dirty="0"/>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0867155-D269-4F8A-BDAB-A08A200CF7F3}" type="slidenum">
              <a:rPr lang="en-CA" smtClean="0"/>
              <a:pPr/>
              <a:t>‹#›</a:t>
            </a:fld>
            <a:endParaRPr lang="en-CA"/>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955573C-F1A2-4BC0-9964-1F029FB0FF8A}" type="datetimeFigureOut">
              <a:rPr lang="en-CA" smtClean="0"/>
              <a:pPr/>
              <a:t>2019-03-25</a:t>
            </a:fld>
            <a:endParaRPr lang="en-CA"/>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CA"/>
          </a:p>
        </p:txBody>
      </p:sp>
      <p:sp>
        <p:nvSpPr>
          <p:cNvPr id="7" name="Slide Number Placeholder 6"/>
          <p:cNvSpPr>
            <a:spLocks noGrp="1"/>
          </p:cNvSpPr>
          <p:nvPr>
            <p:ph type="sldNum" sz="quarter" idx="12"/>
          </p:nvPr>
        </p:nvSpPr>
        <p:spPr>
          <a:xfrm>
            <a:off x="8339328" y="1170432"/>
            <a:ext cx="733864" cy="201168"/>
          </a:xfrm>
        </p:spPr>
        <p:txBody>
          <a:bodyPr/>
          <a:lstStyle/>
          <a:p>
            <a:fld id="{30867155-D269-4F8A-BDAB-A08A200CF7F3}"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955573C-F1A2-4BC0-9964-1F029FB0FF8A}" type="datetimeFigureOut">
              <a:rPr lang="en-CA" smtClean="0"/>
              <a:pPr/>
              <a:t>2019-03-25</a:t>
            </a:fld>
            <a:endParaRPr lang="en-CA"/>
          </a:p>
        </p:txBody>
      </p:sp>
      <p:sp>
        <p:nvSpPr>
          <p:cNvPr id="5" name="Footer Placeholder 4"/>
          <p:cNvSpPr>
            <a:spLocks noGrp="1"/>
          </p:cNvSpPr>
          <p:nvPr>
            <p:ph type="ftr" sz="quarter" idx="11"/>
          </p:nvPr>
        </p:nvSpPr>
        <p:spPr>
          <a:xfrm>
            <a:off x="2640597" y="6377459"/>
            <a:ext cx="3836404" cy="365125"/>
          </a:xfrm>
        </p:spPr>
        <p:txBody>
          <a:bodyPr/>
          <a:lstStyle/>
          <a:p>
            <a:endParaRPr lang="en-CA"/>
          </a:p>
        </p:txBody>
      </p:sp>
      <p:sp>
        <p:nvSpPr>
          <p:cNvPr id="6" name="Slide Number Placeholder 5"/>
          <p:cNvSpPr>
            <a:spLocks noGrp="1"/>
          </p:cNvSpPr>
          <p:nvPr>
            <p:ph type="sldNum" sz="quarter" idx="12"/>
          </p:nvPr>
        </p:nvSpPr>
        <p:spPr/>
        <p:txBody>
          <a:bodyPr/>
          <a:lstStyle/>
          <a:p>
            <a:fld id="{30867155-D269-4F8A-BDAB-A08A200CF7F3}"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955573C-F1A2-4BC0-9964-1F029FB0FF8A}" type="datetimeFigureOut">
              <a:rPr lang="en-CA" smtClean="0"/>
              <a:pPr/>
              <a:t>2019-03-25</a:t>
            </a:fld>
            <a:endParaRPr lang="en-CA"/>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CA"/>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30867155-D269-4F8A-BDAB-A08A200CF7F3}"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8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8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png"/></Relationships>
</file>

<file path=ppt/slides/_rels/slide9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9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12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476672"/>
            <a:ext cx="6072230" cy="1440159"/>
          </a:xfrm>
        </p:spPr>
        <p:txBody>
          <a:bodyPr>
            <a:normAutofit fontScale="90000"/>
          </a:bodyPr>
          <a:lstStyle/>
          <a:p>
            <a:pPr eaLnBrk="1" fontAlgn="auto" hangingPunct="1">
              <a:spcAft>
                <a:spcPts val="0"/>
              </a:spcAft>
              <a:defRPr/>
            </a:pPr>
            <a:r>
              <a:rPr lang="en-CA" dirty="0">
                <a:solidFill>
                  <a:schemeClr val="accent1"/>
                </a:solidFill>
              </a:rPr>
              <a:t>S-211 Introduction to Weather &amp; The Fire Environment</a:t>
            </a:r>
            <a:endParaRPr lang="en-CA" sz="4000" dirty="0">
              <a:solidFill>
                <a:schemeClr val="accent1"/>
              </a:solidFill>
            </a:endParaRPr>
          </a:p>
        </p:txBody>
      </p:sp>
      <p:sp>
        <p:nvSpPr>
          <p:cNvPr id="7171" name="Subtitle 2"/>
          <p:cNvSpPr>
            <a:spLocks noGrp="1"/>
          </p:cNvSpPr>
          <p:nvPr>
            <p:ph type="subTitle" idx="1"/>
          </p:nvPr>
        </p:nvSpPr>
        <p:spPr>
          <a:xfrm>
            <a:off x="611560" y="3356992"/>
            <a:ext cx="3929063" cy="428625"/>
          </a:xfrm>
        </p:spPr>
        <p:txBody>
          <a:bodyPr>
            <a:normAutofit/>
          </a:bodyPr>
          <a:lstStyle/>
          <a:p>
            <a:pPr eaLnBrk="1" hangingPunct="1"/>
            <a:r>
              <a:rPr lang="en-CA" dirty="0"/>
              <a:t>For Firefighters and Dispatchers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916832"/>
            <a:ext cx="2753123" cy="2347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55576" y="4437112"/>
            <a:ext cx="2952328" cy="400110"/>
          </a:xfrm>
          <a:prstGeom prst="rect">
            <a:avLst/>
          </a:prstGeom>
          <a:noFill/>
        </p:spPr>
        <p:txBody>
          <a:bodyPr wrap="square" rtlCol="0">
            <a:spAutoFit/>
          </a:bodyPr>
          <a:lstStyle/>
          <a:p>
            <a:r>
              <a:rPr lang="en-CA" sz="2000" dirty="0">
                <a:solidFill>
                  <a:schemeClr val="accent1"/>
                </a:solidFill>
              </a:rPr>
              <a:t>Part 1</a:t>
            </a:r>
            <a:r>
              <a:rPr lang="en-CA" dirty="0">
                <a:solidFill>
                  <a:schemeClr val="accent1"/>
                </a:solidFill>
              </a:rPr>
              <a:t> </a:t>
            </a: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6D4B-A08C-47B5-8D8F-73237CE019E7}"/>
              </a:ext>
            </a:extLst>
          </p:cNvPr>
          <p:cNvSpPr>
            <a:spLocks noGrp="1"/>
          </p:cNvSpPr>
          <p:nvPr>
            <p:ph type="title"/>
          </p:nvPr>
        </p:nvSpPr>
        <p:spPr/>
        <p:txBody>
          <a:bodyPr/>
          <a:lstStyle/>
          <a:p>
            <a:r>
              <a:rPr lang="en-CA" dirty="0"/>
              <a:t>Disclaimer</a:t>
            </a:r>
          </a:p>
        </p:txBody>
      </p:sp>
      <p:sp>
        <p:nvSpPr>
          <p:cNvPr id="3" name="Content Placeholder 2">
            <a:extLst>
              <a:ext uri="{FF2B5EF4-FFF2-40B4-BE49-F238E27FC236}">
                <a16:creationId xmlns:a16="http://schemas.microsoft.com/office/drawing/2014/main" id="{A6CBA608-6460-4875-A979-52EE952C94BF}"/>
              </a:ext>
            </a:extLst>
          </p:cNvPr>
          <p:cNvSpPr>
            <a:spLocks noGrp="1"/>
          </p:cNvSpPr>
          <p:nvPr>
            <p:ph idx="1"/>
          </p:nvPr>
        </p:nvSpPr>
        <p:spPr/>
        <p:txBody>
          <a:bodyPr>
            <a:normAutofit fontScale="92500" lnSpcReduction="10000"/>
          </a:bodyPr>
          <a:lstStyle/>
          <a:p>
            <a:r>
              <a:rPr lang="en-US" i="1" dirty="0">
                <a:latin typeface="Arial" panose="020B0604020202020204" pitchFamily="34" charset="0"/>
                <a:ea typeface="Times New Roman" panose="02020603050405020304" pitchFamily="18" charset="0"/>
              </a:rPr>
              <a:t>This presentation is prepared for the sole use of British Columbia Wildfire Service personnel and authorized standing offer contract holders.  It may not be used by other agencies or individuals as a development guideline without the express written permission and cooperation of the British Columbia Ministry of Forests, Lands and Natural Resource Operations and Rural Development.</a:t>
            </a:r>
            <a:endParaRPr lang="en-CA" i="1" dirty="0">
              <a:latin typeface="Times New Roman" panose="02020603050405020304" pitchFamily="18" charset="0"/>
              <a:ea typeface="Times New Roman" panose="02020603050405020304" pitchFamily="18" charset="0"/>
            </a:endParaRPr>
          </a:p>
          <a:p>
            <a:endParaRPr lang="en-CA" dirty="0"/>
          </a:p>
        </p:txBody>
      </p:sp>
    </p:spTree>
    <p:extLst>
      <p:ext uri="{BB962C8B-B14F-4D97-AF65-F5344CB8AC3E}">
        <p14:creationId xmlns:p14="http://schemas.microsoft.com/office/powerpoint/2010/main" val="3330434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Introduction</a:t>
            </a:r>
          </a:p>
        </p:txBody>
      </p:sp>
      <p:sp>
        <p:nvSpPr>
          <p:cNvPr id="3" name="Content Placeholder 2"/>
          <p:cNvSpPr>
            <a:spLocks noGrp="1"/>
          </p:cNvSpPr>
          <p:nvPr>
            <p:ph idx="1"/>
          </p:nvPr>
        </p:nvSpPr>
        <p:spPr/>
        <p:txBody>
          <a:bodyPr>
            <a:normAutofit/>
          </a:bodyPr>
          <a:lstStyle/>
          <a:p>
            <a:r>
              <a:rPr lang="en-CA" sz="2400" b="1" dirty="0">
                <a:latin typeface="Arial" panose="020B0604020202020204" pitchFamily="34" charset="0"/>
                <a:cs typeface="Arial" panose="020B0604020202020204" pitchFamily="34" charset="0"/>
              </a:rPr>
              <a:t>Anyone whose work involves wildland fire needs to be acutely aware of the weather and its influence upon fire behaviour. Within a short period of time weather conditions can change dramatically, and consequently the way a fire behaves can also change dramatically. Wildland fire is also capable of creating its own weather conditions. Without a rudimentary knowledge of weather processes, fire behaviour and the relationship between them the wildland fire fighter will find himself or herself at a disadvantage in their work. </a:t>
            </a:r>
          </a:p>
        </p:txBody>
      </p:sp>
    </p:spTree>
    <p:extLst>
      <p:ext uri="{BB962C8B-B14F-4D97-AF65-F5344CB8AC3E}">
        <p14:creationId xmlns:p14="http://schemas.microsoft.com/office/powerpoint/2010/main" val="465709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Introduction</a:t>
            </a:r>
          </a:p>
        </p:txBody>
      </p:sp>
      <p:sp>
        <p:nvSpPr>
          <p:cNvPr id="3" name="Content Placeholder 2"/>
          <p:cNvSpPr>
            <a:spLocks noGrp="1"/>
          </p:cNvSpPr>
          <p:nvPr>
            <p:ph idx="1"/>
          </p:nvPr>
        </p:nvSpPr>
        <p:spPr/>
        <p:txBody>
          <a:bodyPr>
            <a:noAutofit/>
          </a:bodyPr>
          <a:lstStyle/>
          <a:p>
            <a:r>
              <a:rPr lang="en-CA" sz="2800" b="1" dirty="0">
                <a:latin typeface="Arial" panose="020B0604020202020204" pitchFamily="34" charset="0"/>
                <a:cs typeface="Arial" panose="020B0604020202020204" pitchFamily="34" charset="0"/>
              </a:rPr>
              <a:t>How a wildland fire burns is dependent upon three variables: </a:t>
            </a:r>
            <a:r>
              <a:rPr lang="en-CA" sz="2800" b="1" i="1" dirty="0">
                <a:latin typeface="Arial" panose="020B0604020202020204" pitchFamily="34" charset="0"/>
                <a:cs typeface="Arial" panose="020B0604020202020204" pitchFamily="34" charset="0"/>
              </a:rPr>
              <a:t>topography</a:t>
            </a:r>
            <a:r>
              <a:rPr lang="en-CA" sz="2800" b="1" dirty="0">
                <a:latin typeface="Arial" panose="020B0604020202020204" pitchFamily="34" charset="0"/>
                <a:cs typeface="Arial" panose="020B0604020202020204" pitchFamily="34" charset="0"/>
              </a:rPr>
              <a:t>, </a:t>
            </a:r>
            <a:r>
              <a:rPr lang="en-CA" sz="2800" b="1" i="1" dirty="0">
                <a:latin typeface="Arial" panose="020B0604020202020204" pitchFamily="34" charset="0"/>
                <a:cs typeface="Arial" panose="020B0604020202020204" pitchFamily="34" charset="0"/>
              </a:rPr>
              <a:t>fuel</a:t>
            </a:r>
            <a:r>
              <a:rPr lang="en-CA" sz="2800" b="1" dirty="0">
                <a:latin typeface="Arial" panose="020B0604020202020204" pitchFamily="34" charset="0"/>
                <a:cs typeface="Arial" panose="020B0604020202020204" pitchFamily="34" charset="0"/>
              </a:rPr>
              <a:t> and </a:t>
            </a:r>
            <a:r>
              <a:rPr lang="en-CA" sz="2800" b="1" i="1" dirty="0">
                <a:latin typeface="Arial" panose="020B0604020202020204" pitchFamily="34" charset="0"/>
                <a:cs typeface="Arial" panose="020B0604020202020204" pitchFamily="34" charset="0"/>
              </a:rPr>
              <a:t>weather</a:t>
            </a:r>
            <a:r>
              <a:rPr lang="en-CA" sz="2800" b="1" dirty="0">
                <a:latin typeface="Arial" panose="020B0604020202020204" pitchFamily="34" charset="0"/>
                <a:cs typeface="Arial" panose="020B0604020202020204" pitchFamily="34" charset="0"/>
              </a:rPr>
              <a:t>. These three variables together form the wildland fire triangle. Weather conditions can change rapidly, the worker needs to know not only what the current weather conditions are, but also what weather conditions are likely to occur in the immediate future, so that he or she is able to predict how a fire will behave and act accordingly. </a:t>
            </a:r>
          </a:p>
        </p:txBody>
      </p:sp>
    </p:spTree>
    <p:extLst>
      <p:ext uri="{BB962C8B-B14F-4D97-AF65-F5344CB8AC3E}">
        <p14:creationId xmlns:p14="http://schemas.microsoft.com/office/powerpoint/2010/main" val="139528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296144"/>
          </a:xfrm>
        </p:spPr>
        <p:txBody>
          <a:bodyPr>
            <a:normAutofit fontScale="90000"/>
          </a:bodyPr>
          <a:lstStyle/>
          <a:p>
            <a:r>
              <a:rPr lang="en-CA" dirty="0">
                <a:solidFill>
                  <a:schemeClr val="accent1"/>
                </a:solidFill>
              </a:rPr>
              <a:t>Upon completion of this unit the student will:</a:t>
            </a:r>
            <a:br>
              <a:rPr lang="en-CA" dirty="0">
                <a:solidFill>
                  <a:schemeClr val="accent1"/>
                </a:solidFill>
              </a:rPr>
            </a:br>
            <a:endParaRPr lang="en-CA" dirty="0">
              <a:solidFill>
                <a:schemeClr val="accent1"/>
              </a:solidFill>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19572" y="1891457"/>
            <a:ext cx="7848872" cy="4966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475656" y="2996952"/>
            <a:ext cx="144016" cy="369332"/>
          </a:xfrm>
          <a:prstGeom prst="rect">
            <a:avLst/>
          </a:prstGeom>
          <a:noFill/>
        </p:spPr>
        <p:txBody>
          <a:bodyPr wrap="square" rtlCol="0">
            <a:spAutoFit/>
          </a:bodyPr>
          <a:lstStyle/>
          <a:p>
            <a:endParaRPr lang="en-CA" dirty="0"/>
          </a:p>
        </p:txBody>
      </p:sp>
      <p:sp>
        <p:nvSpPr>
          <p:cNvPr id="6" name="TextBox 5"/>
          <p:cNvSpPr txBox="1"/>
          <p:nvPr/>
        </p:nvSpPr>
        <p:spPr>
          <a:xfrm>
            <a:off x="899592" y="2276872"/>
            <a:ext cx="7992888" cy="3416320"/>
          </a:xfrm>
          <a:prstGeom prst="rect">
            <a:avLst/>
          </a:prstGeom>
          <a:noFill/>
        </p:spPr>
        <p:txBody>
          <a:bodyPr wrap="square" rtlCol="0">
            <a:spAutoFit/>
          </a:bodyPr>
          <a:lstStyle/>
          <a:p>
            <a:r>
              <a:rPr lang="en-CA" sz="2000" b="1" dirty="0">
                <a:solidFill>
                  <a:schemeClr val="bg1"/>
                </a:solidFill>
              </a:rPr>
              <a:t>Understand the link between weather and fire behavior</a:t>
            </a:r>
          </a:p>
          <a:p>
            <a:endParaRPr lang="en-CA" sz="2000" b="1" dirty="0">
              <a:solidFill>
                <a:schemeClr val="bg1"/>
              </a:solidFill>
            </a:endParaRPr>
          </a:p>
          <a:p>
            <a:r>
              <a:rPr lang="en-CA" sz="2000" b="1" dirty="0">
                <a:solidFill>
                  <a:schemeClr val="bg1"/>
                </a:solidFill>
              </a:rPr>
              <a:t>Understand the link between weather and crew safety</a:t>
            </a:r>
          </a:p>
          <a:p>
            <a:endParaRPr lang="en-CA" sz="2000" b="1" dirty="0">
              <a:solidFill>
                <a:schemeClr val="bg1"/>
              </a:solidFill>
            </a:endParaRPr>
          </a:p>
          <a:p>
            <a:r>
              <a:rPr lang="en-CA" sz="2000" b="1" dirty="0">
                <a:solidFill>
                  <a:schemeClr val="bg1"/>
                </a:solidFill>
              </a:rPr>
              <a:t>Understand and use weather instruments &amp; Belt Weather Kits</a:t>
            </a:r>
          </a:p>
          <a:p>
            <a:endParaRPr lang="en-CA" sz="2000" b="1" dirty="0">
              <a:solidFill>
                <a:schemeClr val="bg1"/>
              </a:solidFill>
            </a:endParaRPr>
          </a:p>
          <a:p>
            <a:r>
              <a:rPr lang="en-CA" sz="2000" b="1" dirty="0">
                <a:solidFill>
                  <a:schemeClr val="bg1"/>
                </a:solidFill>
              </a:rPr>
              <a:t>Be able to observe and report weather conditions</a:t>
            </a:r>
          </a:p>
          <a:p>
            <a:endParaRPr lang="en-CA" sz="2000" b="1" dirty="0">
              <a:solidFill>
                <a:schemeClr val="bg1"/>
              </a:solidFill>
            </a:endParaRPr>
          </a:p>
          <a:p>
            <a:r>
              <a:rPr lang="en-CA" sz="2000" b="1" dirty="0">
                <a:solidFill>
                  <a:schemeClr val="bg1"/>
                </a:solidFill>
              </a:rPr>
              <a:t>Understand the Fire Weather Forecast, its use and its limitations</a:t>
            </a:r>
          </a:p>
          <a:p>
            <a:endParaRPr lang="en-CA" b="1" dirty="0">
              <a:solidFill>
                <a:schemeClr val="bg1"/>
              </a:solidFill>
            </a:endParaRPr>
          </a:p>
          <a:p>
            <a:endParaRPr lang="en-CA" dirty="0">
              <a:solidFill>
                <a:schemeClr val="bg1"/>
              </a:solidFill>
            </a:endParaRPr>
          </a:p>
        </p:txBody>
      </p:sp>
    </p:spTree>
    <p:extLst>
      <p:ext uri="{BB962C8B-B14F-4D97-AF65-F5344CB8AC3E}">
        <p14:creationId xmlns:p14="http://schemas.microsoft.com/office/powerpoint/2010/main" val="1414344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dirty="0"/>
              <a:t>Part 1 </a:t>
            </a:r>
            <a:br>
              <a:rPr lang="en-CA" sz="3600" dirty="0"/>
            </a:br>
            <a:r>
              <a:rPr lang="en-CA" sz="3600" dirty="0"/>
              <a:t>WEATHER ELEMENTS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660" y="1628800"/>
            <a:ext cx="7119731"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Temperature</a:t>
            </a:r>
          </a:p>
        </p:txBody>
      </p:sp>
      <p:sp>
        <p:nvSpPr>
          <p:cNvPr id="3" name="TextBox 2"/>
          <p:cNvSpPr txBox="1"/>
          <p:nvPr/>
        </p:nvSpPr>
        <p:spPr>
          <a:xfrm>
            <a:off x="467544" y="1700808"/>
            <a:ext cx="8352928" cy="5201424"/>
          </a:xfrm>
          <a:prstGeom prst="rect">
            <a:avLst/>
          </a:prstGeom>
          <a:noFill/>
        </p:spPr>
        <p:txBody>
          <a:bodyPr wrap="square" rtlCol="0">
            <a:spAutoFit/>
          </a:bodyPr>
          <a:lstStyle/>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Is the hotness or coldness of the atmosphere.</a:t>
            </a:r>
          </a:p>
          <a:p>
            <a:pPr marL="342900" lvl="0" indent="-273050" fontAlgn="base">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Effects the ease of ignition by preheating the forest fuels.</a:t>
            </a:r>
          </a:p>
          <a:p>
            <a:pPr marL="342900" lvl="0" indent="-273050" fontAlgn="base">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Effects the drying cycle and therefore flammability of the forest fuels.  The warmer the temperature the faster the fuels dry due to evaporation of forest fuels.</a:t>
            </a:r>
          </a:p>
          <a:p>
            <a:pPr marL="342900" lvl="0" indent="-273050" fontAlgn="base">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Directly affects the firefighters comfort.  Too cool and hypothermia becomes a concern, too hot and dehydration becomes a problem.</a:t>
            </a:r>
          </a:p>
          <a:p>
            <a:pPr marL="342900" lvl="0" indent="-273050" fontAlgn="base">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Has a daily variation, coolest near daybreak and warmest during the late afternoon and early evening, therefore producing the most active fire behavior during the late afternoon and evening.</a:t>
            </a:r>
          </a:p>
        </p:txBody>
      </p:sp>
    </p:spTree>
    <p:extLst>
      <p:ext uri="{BB962C8B-B14F-4D97-AF65-F5344CB8AC3E}">
        <p14:creationId xmlns:p14="http://schemas.microsoft.com/office/powerpoint/2010/main" val="1936633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Temperature</a:t>
            </a:r>
          </a:p>
        </p:txBody>
      </p:sp>
      <p:sp>
        <p:nvSpPr>
          <p:cNvPr id="3" name="TextBox 2"/>
          <p:cNvSpPr txBox="1"/>
          <p:nvPr/>
        </p:nvSpPr>
        <p:spPr>
          <a:xfrm>
            <a:off x="395536" y="1700808"/>
            <a:ext cx="8496944" cy="4616648"/>
          </a:xfrm>
          <a:prstGeom prst="rect">
            <a:avLst/>
          </a:prstGeom>
          <a:noFill/>
        </p:spPr>
        <p:txBody>
          <a:bodyPr wrap="square" rtlCol="0">
            <a:spAutoFit/>
          </a:bodyPr>
          <a:lstStyle/>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Has a seasonal variation, coolest in winter when daylight is limited and warmest during summer when daylight hours are longest, therefore producing a longer burning period during the summer months.</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Has great variation due altitude, forest cover, terrain aspect.  Normally warmest in the valley bottoms and on South facing slopes.  Coolest in the mountains and on North facing slopes.  Cooler under the closed forest canopy.</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Normally decreases with altitude.  </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Can increase with altitude, nighttime inversion, producing a thermal layer near the top of the inversion where fire behavior can remain active through the night.</a:t>
            </a:r>
          </a:p>
        </p:txBody>
      </p:sp>
    </p:spTree>
    <p:extLst>
      <p:ext uri="{BB962C8B-B14F-4D97-AF65-F5344CB8AC3E}">
        <p14:creationId xmlns:p14="http://schemas.microsoft.com/office/powerpoint/2010/main" val="480742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Relative Humidity</a:t>
            </a:r>
          </a:p>
        </p:txBody>
      </p:sp>
      <p:sp>
        <p:nvSpPr>
          <p:cNvPr id="3" name="TextBox 2"/>
          <p:cNvSpPr txBox="1"/>
          <p:nvPr/>
        </p:nvSpPr>
        <p:spPr>
          <a:xfrm>
            <a:off x="611560" y="1700808"/>
            <a:ext cx="8136904" cy="4598182"/>
          </a:xfrm>
          <a:prstGeom prst="rect">
            <a:avLst/>
          </a:prstGeom>
          <a:noFill/>
        </p:spPr>
        <p:txBody>
          <a:bodyPr wrap="square" rtlCol="0">
            <a:spAutoFit/>
          </a:bodyPr>
          <a:lstStyle/>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Percent of moisture in the atmosphere.</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Effects the drying cycle of the fine and medium fuels by allowing moisture to evaporate into the atmosphere.  The lower the relative humidity, the faster the fuels dry.</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Effects fire behavior.  The lower the relative humidity the more active the fire behavior.	</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May add moisture to the forest fuels when high</a:t>
            </a:r>
            <a:r>
              <a:rPr lang="en-US" altLang="en-US" sz="2000" b="1" dirty="0">
                <a:solidFill>
                  <a:prstClr val="black"/>
                </a:solidFill>
                <a:latin typeface="Arial" charset="0"/>
              </a:rPr>
              <a:t>.</a:t>
            </a:r>
            <a:endParaRPr lang="en-US" altLang="en-US" sz="1400" b="1" dirty="0">
              <a:solidFill>
                <a:prstClr val="black"/>
              </a:solidFill>
              <a:latin typeface="Arial" charset="0"/>
            </a:endParaRPr>
          </a:p>
        </p:txBody>
      </p:sp>
    </p:spTree>
    <p:extLst>
      <p:ext uri="{BB962C8B-B14F-4D97-AF65-F5344CB8AC3E}">
        <p14:creationId xmlns:p14="http://schemas.microsoft.com/office/powerpoint/2010/main" val="1609433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Relative Humidity</a:t>
            </a:r>
          </a:p>
        </p:txBody>
      </p:sp>
      <p:sp>
        <p:nvSpPr>
          <p:cNvPr id="3" name="TextBox 2"/>
          <p:cNvSpPr txBox="1"/>
          <p:nvPr/>
        </p:nvSpPr>
        <p:spPr>
          <a:xfrm>
            <a:off x="251520" y="1700808"/>
            <a:ext cx="8784976" cy="5078313"/>
          </a:xfrm>
          <a:prstGeom prst="rect">
            <a:avLst/>
          </a:prstGeom>
          <a:noFill/>
        </p:spPr>
        <p:txBody>
          <a:bodyPr wrap="square" rtlCol="0">
            <a:spAutoFit/>
          </a:bodyPr>
          <a:lstStyle/>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Has a daily variation, lowest in the late afternoon and early evening, and highest near daybreak.  This produces the most active fire behavior during the late afternoons and early evenings.</a:t>
            </a:r>
          </a:p>
          <a:p>
            <a:pPr marL="342900" lvl="0" indent="-273050" fontAlgn="base">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Has a seasonal variation,  higher, longer during the winter months and lower, longer during the summer months.</a:t>
            </a:r>
          </a:p>
          <a:p>
            <a:pPr marL="342900" lvl="0" indent="-273050" fontAlgn="base">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Has great variation due altitude, forest cover, terrain aspect.  Lowest in the valley bottoms and on South facing slopes.  Highest in the mountains and on North facing slopes.  Higher under the closed forest canopy.</a:t>
            </a:r>
          </a:p>
          <a:p>
            <a:pPr marL="342900" lvl="0" indent="-273050" fontAlgn="base">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Normally increases with altitude.  Can decrease with altitude, nighttime inversion, producing a thermal layer near the top of the inversion where fire behavior can remain active through the night.</a:t>
            </a:r>
          </a:p>
        </p:txBody>
      </p:sp>
    </p:spTree>
    <p:extLst>
      <p:ext uri="{BB962C8B-B14F-4D97-AF65-F5344CB8AC3E}">
        <p14:creationId xmlns:p14="http://schemas.microsoft.com/office/powerpoint/2010/main" val="2638242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Speed</a:t>
            </a:r>
          </a:p>
        </p:txBody>
      </p:sp>
      <p:sp>
        <p:nvSpPr>
          <p:cNvPr id="3" name="TextBox 2"/>
          <p:cNvSpPr txBox="1"/>
          <p:nvPr/>
        </p:nvSpPr>
        <p:spPr>
          <a:xfrm>
            <a:off x="179512" y="1700808"/>
            <a:ext cx="8712968" cy="4616648"/>
          </a:xfrm>
          <a:prstGeom prst="rect">
            <a:avLst/>
          </a:prstGeom>
          <a:noFill/>
        </p:spPr>
        <p:txBody>
          <a:bodyPr wrap="square" rtlCol="0">
            <a:spAutoFit/>
          </a:bodyPr>
          <a:lstStyle/>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Effects the drying of the fine and medium fuels by transporting moisture away from these fuels.  Strong wind produces increased drying.</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Effects fire spread rates and therefore fire behavior by producing longer, tilted flame lengths which preheat fuels in advance of the flame front.  The stronger the wind speeds the greater the spread rates and more active fire behavior.</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Effects fire behavior by replacing the oxygen used in the combustion process leading to more active fire behavior.</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Effects firefighter safety.  Strong winds cause blow-down of snags and trees and produce flying debris.  Increasing or strong winds can lead to the fire overrunning firefighters.</a:t>
            </a:r>
            <a:endParaRPr lang="en-CA" dirty="0"/>
          </a:p>
        </p:txBody>
      </p:sp>
    </p:spTree>
    <p:extLst>
      <p:ext uri="{BB962C8B-B14F-4D97-AF65-F5344CB8AC3E}">
        <p14:creationId xmlns:p14="http://schemas.microsoft.com/office/powerpoint/2010/main" val="409867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Speed</a:t>
            </a:r>
          </a:p>
        </p:txBody>
      </p:sp>
      <p:sp>
        <p:nvSpPr>
          <p:cNvPr id="3" name="TextBox 2"/>
          <p:cNvSpPr txBox="1"/>
          <p:nvPr/>
        </p:nvSpPr>
        <p:spPr>
          <a:xfrm>
            <a:off x="611560" y="1700808"/>
            <a:ext cx="7920880" cy="4616648"/>
          </a:xfrm>
          <a:prstGeom prst="rect">
            <a:avLst/>
          </a:prstGeom>
          <a:noFill/>
        </p:spPr>
        <p:txBody>
          <a:bodyPr wrap="square" rtlCol="0">
            <a:spAutoFit/>
          </a:bodyPr>
          <a:lstStyle/>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Effects firefighter comfort.  Strong winds and cool temperatures lead to an increasing chance of hypothermia.  Strong winds and hot temperatures increase the chances of dehydration.</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Has a daily variation, thermal wind.  Calmest near daybreak and strongest during the late afternoon and early evening.  Heating of the earth's surface produces updrafts and downdrafts which lead to gusty late afternoon and early evening winds leading to erratic spread rates, erratic spread directions and spotting.</a:t>
            </a:r>
          </a:p>
          <a:p>
            <a:pPr lvl="2" indent="-22860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Normally increases with height.  </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0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000" b="1" dirty="0">
                <a:solidFill>
                  <a:prstClr val="black"/>
                </a:solidFill>
                <a:latin typeface="Arial" charset="0"/>
              </a:rPr>
              <a:t>Increases with valley narrowing.</a:t>
            </a:r>
          </a:p>
        </p:txBody>
      </p:sp>
    </p:spTree>
    <p:extLst>
      <p:ext uri="{BB962C8B-B14F-4D97-AF65-F5344CB8AC3E}">
        <p14:creationId xmlns:p14="http://schemas.microsoft.com/office/powerpoint/2010/main" val="2025980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Direction</a:t>
            </a:r>
          </a:p>
        </p:txBody>
      </p:sp>
      <p:sp>
        <p:nvSpPr>
          <p:cNvPr id="3" name="TextBox 2"/>
          <p:cNvSpPr txBox="1"/>
          <p:nvPr/>
        </p:nvSpPr>
        <p:spPr>
          <a:xfrm>
            <a:off x="323528" y="1772816"/>
            <a:ext cx="8280920" cy="4079259"/>
          </a:xfrm>
          <a:prstGeom prst="rect">
            <a:avLst/>
          </a:prstGeom>
          <a:noFill/>
        </p:spPr>
        <p:txBody>
          <a:bodyPr wrap="square" rtlCol="0">
            <a:spAutoFit/>
          </a:bodyPr>
          <a:lstStyle/>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Blows from high pressure to low pressure </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Blows from cold to hot.</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Effects fire spread direction</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Effects firefighter safety. Changing wind direction can lead to trapped firefighters.</a:t>
            </a:r>
          </a:p>
          <a:p>
            <a:pPr marL="342900" lvl="0" indent="-273050" fontAlgn="base">
              <a:lnSpc>
                <a:spcPct val="90000"/>
              </a:lnSpc>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lnSpc>
                <a:spcPct val="90000"/>
              </a:lnSpc>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Veers during the day and backs at night.</a:t>
            </a:r>
          </a:p>
        </p:txBody>
      </p:sp>
    </p:spTree>
    <p:extLst>
      <p:ext uri="{BB962C8B-B14F-4D97-AF65-F5344CB8AC3E}">
        <p14:creationId xmlns:p14="http://schemas.microsoft.com/office/powerpoint/2010/main" val="3780093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Direction</a:t>
            </a:r>
          </a:p>
        </p:txBody>
      </p:sp>
      <p:sp>
        <p:nvSpPr>
          <p:cNvPr id="3" name="TextBox 2"/>
          <p:cNvSpPr txBox="1"/>
          <p:nvPr/>
        </p:nvSpPr>
        <p:spPr>
          <a:xfrm>
            <a:off x="467544" y="1844824"/>
            <a:ext cx="8064896" cy="3490186"/>
          </a:xfrm>
          <a:prstGeom prst="rect">
            <a:avLst/>
          </a:prstGeom>
          <a:noFill/>
        </p:spPr>
        <p:txBody>
          <a:bodyPr wrap="square" rtlCol="0">
            <a:spAutoFit/>
          </a:bodyPr>
          <a:lstStyle/>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Is upvalley/upslope during daylight hours and downvalley/downslope at night</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Veers with height.</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Tends to follow the valleys.</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Is onshore during the day and offshore at night.</a:t>
            </a:r>
          </a:p>
        </p:txBody>
      </p:sp>
    </p:spTree>
    <p:extLst>
      <p:ext uri="{BB962C8B-B14F-4D97-AF65-F5344CB8AC3E}">
        <p14:creationId xmlns:p14="http://schemas.microsoft.com/office/powerpoint/2010/main" val="2562754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Precipitation</a:t>
            </a:r>
          </a:p>
        </p:txBody>
      </p:sp>
      <p:sp>
        <p:nvSpPr>
          <p:cNvPr id="3" name="TextBox 2"/>
          <p:cNvSpPr txBox="1"/>
          <p:nvPr/>
        </p:nvSpPr>
        <p:spPr>
          <a:xfrm>
            <a:off x="467544" y="1844824"/>
            <a:ext cx="8136904" cy="4708981"/>
          </a:xfrm>
          <a:prstGeom prst="rect">
            <a:avLst/>
          </a:prstGeom>
          <a:noFill/>
        </p:spPr>
        <p:txBody>
          <a:bodyPr wrap="square" rtlCol="0">
            <a:spAutoFit/>
          </a:bodyPr>
          <a:lstStyle/>
          <a:p>
            <a:pPr marL="342900" lvl="0" indent="-274320">
              <a:lnSpc>
                <a:spcPct val="90000"/>
              </a:lnSpc>
              <a:spcBef>
                <a:spcPct val="20000"/>
              </a:spcBef>
              <a:buClr>
                <a:srgbClr val="94C600"/>
              </a:buClr>
              <a:buSzPct val="76000"/>
              <a:buFont typeface="Wingdings 2" pitchFamily="18" charset="2"/>
              <a:buChar char=""/>
              <a:defRPr/>
            </a:pPr>
            <a:r>
              <a:rPr lang="en-US" altLang="en-US" sz="2400" b="1" dirty="0">
                <a:solidFill>
                  <a:prstClr val="black"/>
                </a:solidFill>
                <a:latin typeface="Arial" charset="0"/>
              </a:rPr>
              <a:t>Has several states which depend on temperature and the stability of the atmosphere.  Rain, drizzle, snow, ice pellets, snow pellets, hail, showers can all occur during the fire season.</a:t>
            </a:r>
          </a:p>
          <a:p>
            <a:pPr marL="342900" lvl="0" indent="-274320">
              <a:lnSpc>
                <a:spcPct val="90000"/>
              </a:lnSpc>
              <a:spcBef>
                <a:spcPct val="20000"/>
              </a:spcBef>
              <a:buClr>
                <a:srgbClr val="94C600"/>
              </a:buClr>
              <a:buSzPct val="76000"/>
              <a:buFont typeface="Wingdings 2" pitchFamily="18" charset="2"/>
              <a:buChar char=""/>
              <a:defRPr/>
            </a:pPr>
            <a:endParaRPr lang="en-US" altLang="en-US" sz="2400" b="1" dirty="0">
              <a:solidFill>
                <a:prstClr val="black"/>
              </a:solidFill>
              <a:latin typeface="Arial" charset="0"/>
            </a:endParaRPr>
          </a:p>
          <a:p>
            <a:pPr marL="342900" lvl="0" indent="-274320">
              <a:lnSpc>
                <a:spcPct val="90000"/>
              </a:lnSpc>
              <a:spcBef>
                <a:spcPct val="20000"/>
              </a:spcBef>
              <a:buClr>
                <a:srgbClr val="94C600"/>
              </a:buClr>
              <a:buSzPct val="76000"/>
              <a:buFont typeface="Wingdings 2" pitchFamily="18" charset="2"/>
              <a:buChar char=""/>
              <a:defRPr/>
            </a:pPr>
            <a:r>
              <a:rPr lang="en-US" altLang="en-US" sz="2400" b="1" dirty="0">
                <a:solidFill>
                  <a:prstClr val="black"/>
                </a:solidFill>
                <a:latin typeface="Arial" charset="0"/>
              </a:rPr>
              <a:t>Effects fire starts.  Lack of precipitation over an extended period leads to drier fuels and an increased chance of ignition while moderate to heavy precipitation and extended precipitation will limit the chance of ignition.   </a:t>
            </a:r>
          </a:p>
          <a:p>
            <a:pPr marL="342900" lvl="0" indent="-274320">
              <a:lnSpc>
                <a:spcPct val="90000"/>
              </a:lnSpc>
              <a:spcBef>
                <a:spcPct val="20000"/>
              </a:spcBef>
              <a:buClr>
                <a:srgbClr val="94C600"/>
              </a:buClr>
              <a:buSzPct val="76000"/>
              <a:buFont typeface="Wingdings 2" pitchFamily="18" charset="2"/>
              <a:buChar char=""/>
              <a:defRPr/>
            </a:pPr>
            <a:endParaRPr lang="en-US" altLang="en-US" sz="2400" b="1" dirty="0">
              <a:solidFill>
                <a:prstClr val="black"/>
              </a:solidFill>
              <a:latin typeface="Arial" charset="0"/>
            </a:endParaRPr>
          </a:p>
          <a:p>
            <a:pPr marL="342900" lvl="0" indent="-274320">
              <a:lnSpc>
                <a:spcPct val="90000"/>
              </a:lnSpc>
              <a:spcBef>
                <a:spcPct val="20000"/>
              </a:spcBef>
              <a:buClr>
                <a:srgbClr val="94C600"/>
              </a:buClr>
              <a:buSzPct val="76000"/>
              <a:buFont typeface="Wingdings 2" pitchFamily="18" charset="2"/>
              <a:buChar char=""/>
              <a:defRPr/>
            </a:pPr>
            <a:r>
              <a:rPr lang="en-US" altLang="en-US" sz="2400" b="1" dirty="0">
                <a:solidFill>
                  <a:prstClr val="black"/>
                </a:solidFill>
                <a:latin typeface="Arial" charset="0"/>
              </a:rPr>
              <a:t>Effects fire behavior.  An extended period of no precipitation.</a:t>
            </a:r>
            <a:endParaRPr lang="en-CA" sz="2400" dirty="0"/>
          </a:p>
        </p:txBody>
      </p:sp>
    </p:spTree>
    <p:extLst>
      <p:ext uri="{BB962C8B-B14F-4D97-AF65-F5344CB8AC3E}">
        <p14:creationId xmlns:p14="http://schemas.microsoft.com/office/powerpoint/2010/main" val="1621287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Precipitation</a:t>
            </a:r>
          </a:p>
        </p:txBody>
      </p:sp>
      <p:sp>
        <p:nvSpPr>
          <p:cNvPr id="3" name="TextBox 2"/>
          <p:cNvSpPr txBox="1"/>
          <p:nvPr/>
        </p:nvSpPr>
        <p:spPr>
          <a:xfrm>
            <a:off x="539552" y="2060848"/>
            <a:ext cx="7632848" cy="4819781"/>
          </a:xfrm>
          <a:prstGeom prst="rect">
            <a:avLst/>
          </a:prstGeom>
          <a:noFill/>
        </p:spPr>
        <p:txBody>
          <a:bodyPr wrap="square" rtlCol="0">
            <a:spAutoFit/>
          </a:bodyPr>
          <a:lstStyle/>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Effects firefighter safety.  Moderate to heavy precipitation and extended periods of precipitation will lead to lower temperatures and an increased chance of hypothermia.  It will also lead to poor footing and decreased grip.</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Has seasonal variations.  Precipitation producing storms are more active in the spring and fall.</a:t>
            </a:r>
          </a:p>
          <a:p>
            <a:pPr marL="342900" lvl="0" indent="-273050" fontAlgn="base">
              <a:spcBef>
                <a:spcPct val="20000"/>
              </a:spcBef>
              <a:spcAft>
                <a:spcPct val="0"/>
              </a:spcAft>
              <a:buClr>
                <a:srgbClr val="94C600"/>
              </a:buClr>
              <a:buSzPct val="76000"/>
              <a:buFont typeface="Wingdings 2" pitchFamily="18" charset="2"/>
              <a:buChar char=""/>
            </a:pPr>
            <a:endParaRPr lang="en-US" altLang="en-US" sz="2400" b="1" dirty="0">
              <a:solidFill>
                <a:prstClr val="black"/>
              </a:solidFill>
              <a:latin typeface="Arial" charset="0"/>
            </a:endParaRPr>
          </a:p>
          <a:p>
            <a:pPr marL="342900" lvl="0" indent="-273050" fontAlgn="base">
              <a:spcBef>
                <a:spcPct val="20000"/>
              </a:spcBef>
              <a:spcAft>
                <a:spcPct val="0"/>
              </a:spcAft>
              <a:buClr>
                <a:srgbClr val="94C600"/>
              </a:buClr>
              <a:buSzPct val="76000"/>
              <a:buFont typeface="Wingdings 2" pitchFamily="18" charset="2"/>
              <a:buChar char=""/>
            </a:pPr>
            <a:r>
              <a:rPr lang="en-US" altLang="en-US" sz="2400" b="1" dirty="0">
                <a:solidFill>
                  <a:prstClr val="black"/>
                </a:solidFill>
                <a:latin typeface="Arial" charset="0"/>
              </a:rPr>
              <a:t>Has diurnal variations.  During summer months afternoon showers are most common.</a:t>
            </a:r>
          </a:p>
        </p:txBody>
      </p:sp>
    </p:spTree>
    <p:extLst>
      <p:ext uri="{BB962C8B-B14F-4D97-AF65-F5344CB8AC3E}">
        <p14:creationId xmlns:p14="http://schemas.microsoft.com/office/powerpoint/2010/main" val="1506834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Air Mass Stability and Instability</a:t>
            </a:r>
          </a:p>
        </p:txBody>
      </p:sp>
      <p:sp>
        <p:nvSpPr>
          <p:cNvPr id="4" name="TextBox 3"/>
          <p:cNvSpPr txBox="1"/>
          <p:nvPr/>
        </p:nvSpPr>
        <p:spPr>
          <a:xfrm>
            <a:off x="395536" y="1844824"/>
            <a:ext cx="8352928" cy="3539430"/>
          </a:xfrm>
          <a:prstGeom prst="rect">
            <a:avLst/>
          </a:prstGeom>
          <a:noFill/>
        </p:spPr>
        <p:txBody>
          <a:bodyPr wrap="square" rtlCol="0">
            <a:spAutoFit/>
          </a:bodyPr>
          <a:lstStyle/>
          <a:p>
            <a:r>
              <a:rPr lang="en-CA" sz="2800" b="1" dirty="0">
                <a:solidFill>
                  <a:srgbClr val="000000"/>
                </a:solidFill>
                <a:latin typeface="Arial" panose="020B0604020202020204" pitchFamily="34" charset="0"/>
                <a:cs typeface="Arial" panose="020B0604020202020204" pitchFamily="34" charset="0"/>
              </a:rPr>
              <a:t>Stability of the air mass refers to the tendency of a parcel of air when it is lifted to either continue rising or sink back to its original level. Although air mass stability is not a primary element of fire weather, knowledge of cloud formation and weather as well as knowledge of fire behaviour rely on an understanding of the concept. </a:t>
            </a:r>
            <a:endParaRPr lang="en-CA"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8237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D16349">
                    <a:satMod val="150000"/>
                  </a:srgbClr>
                </a:solidFill>
              </a:rPr>
              <a:t>Air Mass Stability and Instability</a:t>
            </a:r>
            <a:endParaRPr lang="en-CA" dirty="0"/>
          </a:p>
        </p:txBody>
      </p:sp>
      <p:sp>
        <p:nvSpPr>
          <p:cNvPr id="3" name="TextBox 2"/>
          <p:cNvSpPr txBox="1"/>
          <p:nvPr/>
        </p:nvSpPr>
        <p:spPr>
          <a:xfrm>
            <a:off x="539552" y="2132856"/>
            <a:ext cx="7920880" cy="4093428"/>
          </a:xfrm>
          <a:prstGeom prst="rect">
            <a:avLst/>
          </a:prstGeom>
          <a:noFill/>
        </p:spPr>
        <p:txBody>
          <a:bodyPr wrap="square" rtlCol="0">
            <a:spAutoFit/>
          </a:bodyPr>
          <a:lstStyle/>
          <a:p>
            <a:r>
              <a:rPr lang="en-CA" sz="2000" b="1" dirty="0">
                <a:solidFill>
                  <a:srgbClr val="000000"/>
                </a:solidFill>
                <a:latin typeface="Arial" panose="020B0604020202020204" pitchFamily="34" charset="0"/>
                <a:cs typeface="Arial" panose="020B0604020202020204" pitchFamily="34" charset="0"/>
              </a:rPr>
              <a:t>A parcel of air can be lifted in several ways: </a:t>
            </a:r>
          </a:p>
          <a:p>
            <a:endParaRPr lang="en-CA" sz="2000" b="1"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000" b="1" dirty="0">
                <a:solidFill>
                  <a:srgbClr val="000000"/>
                </a:solidFill>
                <a:latin typeface="Arial" panose="020B0604020202020204" pitchFamily="34" charset="0"/>
                <a:cs typeface="Arial" panose="020B0604020202020204" pitchFamily="34" charset="0"/>
              </a:rPr>
              <a:t>Heating from below making the parcel more buoyant </a:t>
            </a:r>
          </a:p>
          <a:p>
            <a:pPr marL="285750" indent="-285750">
              <a:buFont typeface="Arial" panose="020B0604020202020204" pitchFamily="34" charset="0"/>
              <a:buChar char="•"/>
            </a:pPr>
            <a:r>
              <a:rPr lang="en-CA" sz="2000" b="1" dirty="0">
                <a:solidFill>
                  <a:srgbClr val="000000"/>
                </a:solidFill>
                <a:latin typeface="Arial" panose="020B0604020202020204" pitchFamily="34" charset="0"/>
                <a:cs typeface="Arial" panose="020B0604020202020204" pitchFamily="34" charset="0"/>
              </a:rPr>
              <a:t>Cooling from above making the parcel more buoyant </a:t>
            </a:r>
          </a:p>
          <a:p>
            <a:pPr marL="285750" indent="-285750">
              <a:buFont typeface="Arial" panose="020B0604020202020204" pitchFamily="34" charset="0"/>
              <a:buChar char="•"/>
            </a:pPr>
            <a:r>
              <a:rPr lang="en-CA" sz="2000" b="1" dirty="0">
                <a:solidFill>
                  <a:srgbClr val="000000"/>
                </a:solidFill>
                <a:latin typeface="Arial" panose="020B0604020202020204" pitchFamily="34" charset="0"/>
                <a:cs typeface="Arial" panose="020B0604020202020204" pitchFamily="34" charset="0"/>
              </a:rPr>
              <a:t>Air converging in a low pressure system forcing air upward </a:t>
            </a:r>
          </a:p>
          <a:p>
            <a:pPr marL="285750" indent="-285750">
              <a:buFont typeface="Arial" panose="020B0604020202020204" pitchFamily="34" charset="0"/>
              <a:buChar char="•"/>
            </a:pPr>
            <a:r>
              <a:rPr lang="en-CA" sz="2000" b="1" dirty="0">
                <a:solidFill>
                  <a:srgbClr val="000000"/>
                </a:solidFill>
                <a:latin typeface="Arial" panose="020B0604020202020204" pitchFamily="34" charset="0"/>
                <a:cs typeface="Arial" panose="020B0604020202020204" pitchFamily="34" charset="0"/>
              </a:rPr>
              <a:t>Forced upward by topographic features such as mountains </a:t>
            </a:r>
          </a:p>
          <a:p>
            <a:pPr marL="285750" indent="-285750">
              <a:buFont typeface="Arial" panose="020B0604020202020204" pitchFamily="34" charset="0"/>
              <a:buChar char="•"/>
            </a:pPr>
            <a:r>
              <a:rPr lang="en-CA" sz="2000" b="1" dirty="0">
                <a:solidFill>
                  <a:srgbClr val="000000"/>
                </a:solidFill>
                <a:latin typeface="Arial" panose="020B0604020202020204" pitchFamily="34" charset="0"/>
                <a:cs typeface="Arial" panose="020B0604020202020204" pitchFamily="34" charset="0"/>
              </a:rPr>
              <a:t>Advancing front pushing cooler air under warmer air lifting the warmer air </a:t>
            </a:r>
          </a:p>
          <a:p>
            <a:endParaRPr lang="en-CA" sz="2000" b="1" dirty="0">
              <a:solidFill>
                <a:srgbClr val="000000"/>
              </a:solidFill>
              <a:latin typeface="Arial" panose="020B0604020202020204" pitchFamily="34" charset="0"/>
              <a:cs typeface="Arial" panose="020B0604020202020204" pitchFamily="34" charset="0"/>
            </a:endParaRPr>
          </a:p>
          <a:p>
            <a:r>
              <a:rPr lang="en-CA" sz="2000" b="1" dirty="0">
                <a:solidFill>
                  <a:srgbClr val="000000"/>
                </a:solidFill>
                <a:latin typeface="Arial" panose="020B0604020202020204" pitchFamily="34" charset="0"/>
                <a:cs typeface="Arial" panose="020B0604020202020204" pitchFamily="34" charset="0"/>
              </a:rPr>
              <a:t>A lifted parcel of air may:</a:t>
            </a:r>
          </a:p>
          <a:p>
            <a:r>
              <a:rPr lang="en-CA" sz="2000" b="1" dirty="0">
                <a:solidFill>
                  <a:srgbClr val="00000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CA" sz="2000" b="1" dirty="0">
                <a:solidFill>
                  <a:srgbClr val="000000"/>
                </a:solidFill>
                <a:latin typeface="Arial" panose="020B0604020202020204" pitchFamily="34" charset="0"/>
                <a:cs typeface="Arial" panose="020B0604020202020204" pitchFamily="34" charset="0"/>
              </a:rPr>
              <a:t>Continue rising, or </a:t>
            </a:r>
          </a:p>
          <a:p>
            <a:pPr marL="285750" indent="-285750">
              <a:buFont typeface="Arial" panose="020B0604020202020204" pitchFamily="34" charset="0"/>
              <a:buChar char="•"/>
            </a:pPr>
            <a:r>
              <a:rPr lang="en-CA" sz="2000" b="1" dirty="0">
                <a:solidFill>
                  <a:srgbClr val="000000"/>
                </a:solidFill>
                <a:latin typeface="Arial" panose="020B0604020202020204" pitchFamily="34" charset="0"/>
                <a:cs typeface="Arial" panose="020B0604020202020204" pitchFamily="34" charset="0"/>
              </a:rPr>
              <a:t>Sink back to its original level </a:t>
            </a:r>
          </a:p>
        </p:txBody>
      </p:sp>
    </p:spTree>
    <p:extLst>
      <p:ext uri="{BB962C8B-B14F-4D97-AF65-F5344CB8AC3E}">
        <p14:creationId xmlns:p14="http://schemas.microsoft.com/office/powerpoint/2010/main" val="1364044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D16349">
                    <a:satMod val="150000"/>
                  </a:srgbClr>
                </a:solidFill>
              </a:rPr>
              <a:t>Air Mass Stability and Instability</a:t>
            </a:r>
            <a:endParaRPr lang="en-CA" dirty="0"/>
          </a:p>
        </p:txBody>
      </p:sp>
      <p:sp>
        <p:nvSpPr>
          <p:cNvPr id="3" name="TextBox 2"/>
          <p:cNvSpPr txBox="1"/>
          <p:nvPr/>
        </p:nvSpPr>
        <p:spPr>
          <a:xfrm>
            <a:off x="323528" y="1844824"/>
            <a:ext cx="8208912" cy="4524315"/>
          </a:xfrm>
          <a:prstGeom prst="rect">
            <a:avLst/>
          </a:prstGeom>
          <a:noFill/>
        </p:spPr>
        <p:txBody>
          <a:bodyPr wrap="square" rtlCol="0">
            <a:spAutoFit/>
          </a:bodyPr>
          <a:lstStyle/>
          <a:p>
            <a:r>
              <a:rPr lang="en-CA" sz="2400" b="1" dirty="0">
                <a:solidFill>
                  <a:srgbClr val="000000"/>
                </a:solidFill>
                <a:latin typeface="Arial" panose="020B0604020202020204" pitchFamily="34" charset="0"/>
                <a:cs typeface="Arial" panose="020B0604020202020204" pitchFamily="34" charset="0"/>
              </a:rPr>
              <a:t>A parcel that continues rising is called unstable </a:t>
            </a:r>
          </a:p>
          <a:p>
            <a:pPr marL="457200" indent="-4572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 Is warmer than the surrounding air </a:t>
            </a:r>
          </a:p>
          <a:p>
            <a:pPr marL="457200" indent="-4572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Fire behaviour is more intense in an unstable air mass </a:t>
            </a:r>
          </a:p>
          <a:p>
            <a:endParaRPr lang="en-CA" sz="2400" b="1" dirty="0">
              <a:solidFill>
                <a:srgbClr val="000000"/>
              </a:solidFill>
              <a:latin typeface="Arial" panose="020B0604020202020204" pitchFamily="34" charset="0"/>
              <a:cs typeface="Arial" panose="020B0604020202020204" pitchFamily="34" charset="0"/>
            </a:endParaRPr>
          </a:p>
          <a:p>
            <a:r>
              <a:rPr lang="en-CA" sz="2400" b="1" dirty="0">
                <a:solidFill>
                  <a:srgbClr val="000000"/>
                </a:solidFill>
                <a:latin typeface="Arial" panose="020B0604020202020204" pitchFamily="34" charset="0"/>
                <a:cs typeface="Arial" panose="020B0604020202020204" pitchFamily="34" charset="0"/>
              </a:rPr>
              <a:t>A parcel that sinks back to its original level is called stable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Is cooler than the surrounding air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Fire behaviour is less intense in a stable air mass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The air mass in a high pressure system is generally stable and the air mass in a low pressure system tends to be unstable </a:t>
            </a:r>
          </a:p>
        </p:txBody>
      </p:sp>
    </p:spTree>
    <p:extLst>
      <p:ext uri="{BB962C8B-B14F-4D97-AF65-F5344CB8AC3E}">
        <p14:creationId xmlns:p14="http://schemas.microsoft.com/office/powerpoint/2010/main" val="2883431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5301208"/>
            <a:ext cx="8077200" cy="1368152"/>
          </a:xfrm>
        </p:spPr>
        <p:txBody>
          <a:bodyPr/>
          <a:lstStyle/>
          <a:p>
            <a:r>
              <a:rPr lang="en-CA" dirty="0"/>
              <a:t>Questions?</a:t>
            </a:r>
          </a:p>
        </p:txBody>
      </p:sp>
      <p:sp>
        <p:nvSpPr>
          <p:cNvPr id="3074" name="TextBox 3073"/>
          <p:cNvSpPr txBox="1"/>
          <p:nvPr/>
        </p:nvSpPr>
        <p:spPr>
          <a:xfrm>
            <a:off x="1403648" y="491902"/>
            <a:ext cx="7920880" cy="4320480"/>
          </a:xfrm>
          <a:prstGeom prst="rect">
            <a:avLst/>
          </a:prstGeom>
          <a:noFill/>
        </p:spPr>
        <p:txBody>
          <a:bodyPr wrap="square" rtlCol="0">
            <a:spAutoFit/>
          </a:bodyPr>
          <a:lstStyle/>
          <a:p>
            <a:endParaRPr lang="en-CA" dirty="0"/>
          </a:p>
        </p:txBody>
      </p:sp>
      <p:pic>
        <p:nvPicPr>
          <p:cNvPr id="3161" name="Picture 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60648"/>
            <a:ext cx="2952328" cy="4544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404664"/>
            <a:ext cx="6072230" cy="2448272"/>
          </a:xfrm>
        </p:spPr>
        <p:txBody>
          <a:bodyPr/>
          <a:lstStyle/>
          <a:p>
            <a:pPr>
              <a:defRPr/>
            </a:pPr>
            <a:r>
              <a:rPr lang="en-CA" sz="4000" dirty="0">
                <a:solidFill>
                  <a:schemeClr val="accent1"/>
                </a:solidFill>
              </a:rPr>
              <a:t>S-211 Introduction to Weather &amp; The Fire Environment</a:t>
            </a:r>
          </a:p>
        </p:txBody>
      </p:sp>
      <p:sp>
        <p:nvSpPr>
          <p:cNvPr id="7171" name="Subtitle 2"/>
          <p:cNvSpPr>
            <a:spLocks noGrp="1"/>
          </p:cNvSpPr>
          <p:nvPr>
            <p:ph type="subTitle" idx="1"/>
          </p:nvPr>
        </p:nvSpPr>
        <p:spPr>
          <a:xfrm>
            <a:off x="539552" y="3356992"/>
            <a:ext cx="3929063" cy="428625"/>
          </a:xfrm>
        </p:spPr>
        <p:txBody>
          <a:bodyPr>
            <a:normAutofit/>
          </a:bodyPr>
          <a:lstStyle/>
          <a:p>
            <a:r>
              <a:rPr lang="en-CA" dirty="0"/>
              <a:t>For Firefighters and Dispatchers</a:t>
            </a:r>
          </a:p>
          <a:p>
            <a:pPr eaLnBrk="1" hangingPunct="1"/>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916832"/>
            <a:ext cx="2753123" cy="2347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11560" y="4264634"/>
            <a:ext cx="2736304" cy="400110"/>
          </a:xfrm>
          <a:prstGeom prst="rect">
            <a:avLst/>
          </a:prstGeom>
          <a:noFill/>
        </p:spPr>
        <p:txBody>
          <a:bodyPr wrap="square" rtlCol="0">
            <a:spAutoFit/>
          </a:bodyPr>
          <a:lstStyle/>
          <a:p>
            <a:r>
              <a:rPr lang="en-CA" sz="2000" dirty="0">
                <a:solidFill>
                  <a:schemeClr val="accent1"/>
                </a:solidFill>
              </a:rPr>
              <a:t>Part 2</a:t>
            </a:r>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4900" dirty="0"/>
              <a:t>Observing the Weather</a:t>
            </a:r>
            <a:br>
              <a:rPr lang="en-CA" dirty="0"/>
            </a:br>
            <a:endParaRPr lang="en-CA"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88016" y="2060848"/>
            <a:ext cx="6167967"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286000" y="2367171"/>
            <a:ext cx="4572000" cy="2123658"/>
          </a:xfrm>
          <a:prstGeom prst="rect">
            <a:avLst/>
          </a:prstGeom>
        </p:spPr>
        <p:txBody>
          <a:bodyPr>
            <a:spAutoFit/>
          </a:bodyPr>
          <a:lstStyle/>
          <a:p>
            <a:r>
              <a:rPr lang="en-CA" sz="4400" b="1" dirty="0">
                <a:solidFill>
                  <a:srgbClr val="D16349">
                    <a:satMod val="150000"/>
                  </a:srgbClr>
                </a:solidFill>
                <a:ea typeface="+mj-ea"/>
                <a:cs typeface="+mj-cs"/>
              </a:rPr>
              <a:t>Cloud Types and Associated Weather</a:t>
            </a:r>
            <a:endParaRPr lang="en-CA" dirty="0"/>
          </a:p>
        </p:txBody>
      </p:sp>
    </p:spTree>
    <p:extLst>
      <p:ext uri="{BB962C8B-B14F-4D97-AF65-F5344CB8AC3E}">
        <p14:creationId xmlns:p14="http://schemas.microsoft.com/office/powerpoint/2010/main" val="122276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High Cloud</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988840"/>
            <a:ext cx="7785267" cy="3800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028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Cirrus</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611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Cirrostratus</a:t>
            </a: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27113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Cirrostratus</a:t>
            </a:r>
          </a:p>
        </p:txBody>
      </p:sp>
      <p:pic>
        <p:nvPicPr>
          <p:cNvPr id="512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446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Cirrocumulus</a:t>
            </a:r>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9381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Mid Cloud</a:t>
            </a:r>
          </a:p>
        </p:txBody>
      </p:sp>
      <p:sp>
        <p:nvSpPr>
          <p:cNvPr id="3" name="Content Placeholder 2"/>
          <p:cNvSpPr>
            <a:spLocks noGrp="1"/>
          </p:cNvSpPr>
          <p:nvPr>
            <p:ph idx="1"/>
          </p:nvPr>
        </p:nvSpPr>
        <p:spPr/>
        <p:txBody>
          <a:bodyPr/>
          <a:lstStyle/>
          <a:p>
            <a:r>
              <a:rPr lang="en-CA" dirty="0">
                <a:latin typeface="Arial" panose="020B0604020202020204" pitchFamily="34" charset="0"/>
                <a:cs typeface="Arial" panose="020B0604020202020204" pitchFamily="34" charset="0"/>
              </a:rPr>
              <a:t>Bases 2,000 to 6,000 metres (6,500 to 20,000 feet).</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Consist of water droplets, super cooled water</a:t>
            </a:r>
          </a:p>
          <a:p>
            <a:pPr marL="118872" indent="0">
              <a:buNone/>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 Droplets and ice crystals.  </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 No precipitation or light precipitation</a:t>
            </a:r>
          </a:p>
          <a:p>
            <a:endParaRPr lang="en-CA" dirty="0"/>
          </a:p>
        </p:txBody>
      </p:sp>
    </p:spTree>
    <p:extLst>
      <p:ext uri="{BB962C8B-B14F-4D97-AF65-F5344CB8AC3E}">
        <p14:creationId xmlns:p14="http://schemas.microsoft.com/office/powerpoint/2010/main" val="3239645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Altostratus</a:t>
            </a:r>
          </a:p>
        </p:txBody>
      </p:sp>
      <p:pic>
        <p:nvPicPr>
          <p:cNvPr id="717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7619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Altocumulus</a:t>
            </a:r>
          </a:p>
        </p:txBody>
      </p:sp>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82402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Altocumulus Castellanus</a:t>
            </a:r>
          </a:p>
        </p:txBody>
      </p:sp>
      <p:pic>
        <p:nvPicPr>
          <p:cNvPr id="921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78204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Altocumulus Floccus</a:t>
            </a:r>
          </a:p>
        </p:txBody>
      </p:sp>
      <p:pic>
        <p:nvPicPr>
          <p:cNvPr id="1024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8600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Altocumulus Lenticular</a:t>
            </a:r>
          </a:p>
        </p:txBody>
      </p:sp>
      <p:pic>
        <p:nvPicPr>
          <p:cNvPr id="1126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76125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Low Cloud</a:t>
            </a:r>
          </a:p>
        </p:txBody>
      </p:sp>
      <p:sp>
        <p:nvSpPr>
          <p:cNvPr id="3" name="Content Placeholder 2"/>
          <p:cNvSpPr>
            <a:spLocks noGrp="1"/>
          </p:cNvSpPr>
          <p:nvPr>
            <p:ph idx="1"/>
          </p:nvPr>
        </p:nvSpPr>
        <p:spPr/>
        <p:txBody>
          <a:bodyPr>
            <a:normAutofit fontScale="92500" lnSpcReduction="20000"/>
          </a:bodyPr>
          <a:lstStyle/>
          <a:p>
            <a:r>
              <a:rPr lang="en-CA" dirty="0">
                <a:latin typeface="Arial" panose="020B0604020202020204" pitchFamily="34" charset="0"/>
                <a:cs typeface="Arial" panose="020B0604020202020204" pitchFamily="34" charset="0"/>
              </a:rPr>
              <a:t>Bases surface to 2,000 metres (6,500 ft.) </a:t>
            </a:r>
          </a:p>
          <a:p>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Cumulus bases may range as high as 4,500 metres (15,000 feet) during the summer months.</a:t>
            </a:r>
          </a:p>
          <a:p>
            <a:endParaRPr lang="en-CA" dirty="0">
              <a:latin typeface="Arial" panose="020B0604020202020204" pitchFamily="34" charset="0"/>
              <a:cs typeface="Arial" panose="020B0604020202020204" pitchFamily="34" charset="0"/>
            </a:endParaRPr>
          </a:p>
          <a:p>
            <a:pPr marL="144000"/>
            <a:r>
              <a:rPr lang="en-CA" dirty="0">
                <a:latin typeface="Arial" panose="020B0604020202020204" pitchFamily="34" charset="0"/>
                <a:cs typeface="Arial" panose="020B0604020202020204" pitchFamily="34" charset="0"/>
              </a:rPr>
              <a:t> Consist of water droplets or super cooled </a:t>
            </a:r>
          </a:p>
          <a:p>
            <a:pPr marL="144000" indent="0">
              <a:buNone/>
            </a:pPr>
            <a:r>
              <a:rPr lang="en-CA" dirty="0">
                <a:latin typeface="Arial" panose="020B0604020202020204" pitchFamily="34" charset="0"/>
                <a:cs typeface="Arial" panose="020B0604020202020204" pitchFamily="34" charset="0"/>
              </a:rPr>
              <a:t>   water droplets with ice crystals in the higher           areas of the clouds.  </a:t>
            </a:r>
          </a:p>
          <a:p>
            <a:pPr marL="144000"/>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Precipitation may be light, moderate or heavy.</a:t>
            </a:r>
          </a:p>
          <a:p>
            <a:endParaRPr lang="en-CA" dirty="0"/>
          </a:p>
        </p:txBody>
      </p:sp>
    </p:spTree>
    <p:extLst>
      <p:ext uri="{BB962C8B-B14F-4D97-AF65-F5344CB8AC3E}">
        <p14:creationId xmlns:p14="http://schemas.microsoft.com/office/powerpoint/2010/main" val="1013754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Strato Fractus</a:t>
            </a:r>
          </a:p>
        </p:txBody>
      </p:sp>
      <p:pic>
        <p:nvPicPr>
          <p:cNvPr id="1229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27079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Cumulo Fractus</a:t>
            </a:r>
          </a:p>
        </p:txBody>
      </p:sp>
      <p:pic>
        <p:nvPicPr>
          <p:cNvPr id="1331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19533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Stratus</a:t>
            </a:r>
          </a:p>
        </p:txBody>
      </p:sp>
      <p:pic>
        <p:nvPicPr>
          <p:cNvPr id="1433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04438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Fog</a:t>
            </a:r>
          </a:p>
        </p:txBody>
      </p:sp>
      <p:pic>
        <p:nvPicPr>
          <p:cNvPr id="1536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63500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Stratocumulus</a:t>
            </a:r>
          </a:p>
        </p:txBody>
      </p:sp>
      <p:pic>
        <p:nvPicPr>
          <p:cNvPr id="1638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10206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Nimbostratus</a:t>
            </a:r>
          </a:p>
        </p:txBody>
      </p:sp>
      <p:pic>
        <p:nvPicPr>
          <p:cNvPr id="1741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5627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Cumulus</a:t>
            </a:r>
          </a:p>
        </p:txBody>
      </p:sp>
      <p:pic>
        <p:nvPicPr>
          <p:cNvPr id="1843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18532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Towering Cumulus</a:t>
            </a:r>
          </a:p>
        </p:txBody>
      </p:sp>
      <p:pic>
        <p:nvPicPr>
          <p:cNvPr id="1945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77785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Cumulonimbus Anvil</a:t>
            </a:r>
          </a:p>
        </p:txBody>
      </p:sp>
      <p:pic>
        <p:nvPicPr>
          <p:cNvPr id="20486"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57550" y="3263900"/>
            <a:ext cx="2628900" cy="1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1916832"/>
            <a:ext cx="5904656"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59538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Mammatus</a:t>
            </a:r>
          </a:p>
        </p:txBody>
      </p:sp>
      <p:pic>
        <p:nvPicPr>
          <p:cNvPr id="286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14123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Pyrocumulus</a:t>
            </a:r>
          </a:p>
        </p:txBody>
      </p:sp>
      <p:pic>
        <p:nvPicPr>
          <p:cNvPr id="27653"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62312" y="3216275"/>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1988840"/>
            <a:ext cx="6264696"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96359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Virga</a:t>
            </a:r>
          </a:p>
        </p:txBody>
      </p:sp>
      <p:pic>
        <p:nvPicPr>
          <p:cNvPr id="2150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268841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Tornado</a:t>
            </a:r>
          </a:p>
        </p:txBody>
      </p:sp>
      <p:pic>
        <p:nvPicPr>
          <p:cNvPr id="22532"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71837" y="3206750"/>
            <a:ext cx="2600325"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916832"/>
            <a:ext cx="5832648" cy="4248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337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Funnel</a:t>
            </a:r>
          </a:p>
        </p:txBody>
      </p:sp>
      <p:pic>
        <p:nvPicPr>
          <p:cNvPr id="2355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19462" y="3173412"/>
            <a:ext cx="250507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9463" y="2514600"/>
            <a:ext cx="250507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1844824"/>
            <a:ext cx="6840760"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5458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Microburst</a:t>
            </a:r>
          </a:p>
        </p:txBody>
      </p:sp>
      <p:pic>
        <p:nvPicPr>
          <p:cNvPr id="2457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00413" y="3322017"/>
            <a:ext cx="1991667" cy="176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1916832"/>
            <a:ext cx="5904656" cy="4608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33409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Lightning</a:t>
            </a:r>
          </a:p>
        </p:txBody>
      </p:sp>
      <p:pic>
        <p:nvPicPr>
          <p:cNvPr id="25603"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descr="lg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2060848"/>
            <a:ext cx="7488832"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903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Dry Lightning</a:t>
            </a:r>
          </a:p>
        </p:txBody>
      </p:sp>
      <p:pic>
        <p:nvPicPr>
          <p:cNvPr id="266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62362" y="2830512"/>
            <a:ext cx="1819275"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2363" y="2171700"/>
            <a:ext cx="1819275"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1916832"/>
            <a:ext cx="5616624"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15205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Hail</a:t>
            </a:r>
          </a:p>
        </p:txBody>
      </p:sp>
      <p:pic>
        <p:nvPicPr>
          <p:cNvPr id="296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8016" y="1774825"/>
            <a:ext cx="6167967"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2462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Fire Whirls and Dust Devils</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700808"/>
            <a:ext cx="4104456" cy="4896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3" y="1700808"/>
            <a:ext cx="3960440" cy="4896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1420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Inversion</a:t>
            </a:r>
          </a:p>
        </p:txBody>
      </p:sp>
      <p:pic>
        <p:nvPicPr>
          <p:cNvPr id="30724" name="Picture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2856"/>
            <a:ext cx="4248471"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2132855"/>
            <a:ext cx="4248472" cy="3888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23567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5373216"/>
            <a:ext cx="8077200" cy="1368152"/>
          </a:xfrm>
        </p:spPr>
        <p:txBody>
          <a:bodyPr/>
          <a:lstStyle/>
          <a:p>
            <a:r>
              <a:rPr lang="en-CA" dirty="0"/>
              <a:t>Questions?</a:t>
            </a:r>
          </a:p>
        </p:txBody>
      </p:sp>
      <p:pic>
        <p:nvPicPr>
          <p:cNvPr id="1028" name="Picture 4" descr="G:\!Workgrp\Media_Relations\Communications\Communications 2018\Yearbook\YearbookContestPics\Shovel Lake with Northern Light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381000"/>
            <a:ext cx="7920880" cy="4272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260648"/>
            <a:ext cx="6072230" cy="3311228"/>
          </a:xfrm>
        </p:spPr>
        <p:txBody>
          <a:bodyPr>
            <a:normAutofit/>
          </a:bodyPr>
          <a:lstStyle/>
          <a:p>
            <a:pPr>
              <a:defRPr/>
            </a:pPr>
            <a:r>
              <a:rPr lang="en-CA" sz="4000" dirty="0">
                <a:solidFill>
                  <a:srgbClr val="D16349"/>
                </a:solidFill>
              </a:rPr>
              <a:t>S-211 Introduction to Weather &amp; The Fire Environment</a:t>
            </a:r>
            <a:endParaRPr lang="en-CA" sz="4000" dirty="0">
              <a:solidFill>
                <a:schemeClr val="accent1"/>
              </a:solidFill>
            </a:endParaRPr>
          </a:p>
        </p:txBody>
      </p:sp>
      <p:sp>
        <p:nvSpPr>
          <p:cNvPr id="7171" name="Subtitle 2"/>
          <p:cNvSpPr>
            <a:spLocks noGrp="1"/>
          </p:cNvSpPr>
          <p:nvPr>
            <p:ph type="subTitle" idx="1"/>
          </p:nvPr>
        </p:nvSpPr>
        <p:spPr>
          <a:xfrm>
            <a:off x="539552" y="3356992"/>
            <a:ext cx="3929063" cy="428625"/>
          </a:xfrm>
        </p:spPr>
        <p:txBody>
          <a:bodyPr>
            <a:normAutofit/>
          </a:bodyPr>
          <a:lstStyle/>
          <a:p>
            <a:pPr eaLnBrk="1" hangingPunct="1"/>
            <a:r>
              <a:rPr lang="en-CA" dirty="0"/>
              <a:t>For Firefighters and Dispatchers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916832"/>
            <a:ext cx="2753123" cy="2347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11560" y="4437112"/>
            <a:ext cx="2520280" cy="400110"/>
          </a:xfrm>
          <a:prstGeom prst="rect">
            <a:avLst/>
          </a:prstGeom>
          <a:noFill/>
        </p:spPr>
        <p:txBody>
          <a:bodyPr wrap="square" rtlCol="0">
            <a:spAutoFit/>
          </a:bodyPr>
          <a:lstStyle/>
          <a:p>
            <a:pPr lvl="0"/>
            <a:r>
              <a:rPr lang="en-CA" sz="2000" dirty="0">
                <a:solidFill>
                  <a:srgbClr val="D16349"/>
                </a:solidFill>
              </a:rPr>
              <a:t>Part 3</a:t>
            </a:r>
          </a:p>
        </p:txBody>
      </p:sp>
    </p:spTree>
  </p:cSld>
  <p:clrMapOvr>
    <a:masterClrMapping/>
  </p:clrMapOvr>
  <p:transition>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Forecast Terminology</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51674" y="2222245"/>
            <a:ext cx="5440606" cy="3376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3777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Low Pressure and Trough of Low Pressure</a:t>
            </a:r>
          </a:p>
        </p:txBody>
      </p:sp>
      <p:sp>
        <p:nvSpPr>
          <p:cNvPr id="3" name="Content Placeholder 2"/>
          <p:cNvSpPr>
            <a:spLocks noGrp="1"/>
          </p:cNvSpPr>
          <p:nvPr>
            <p:ph idx="1"/>
          </p:nvPr>
        </p:nvSpPr>
        <p:spPr/>
        <p:txBody>
          <a:bodyPr/>
          <a:lstStyle/>
          <a:p>
            <a:endParaRPr lang="en-CA" dirty="0"/>
          </a:p>
          <a:p>
            <a:r>
              <a:rPr lang="en-CA" dirty="0">
                <a:latin typeface="Arial" panose="020B0604020202020204" pitchFamily="34" charset="0"/>
                <a:cs typeface="Arial" panose="020B0604020202020204" pitchFamily="34" charset="0"/>
              </a:rPr>
              <a:t>Cloudy, cool, windy, rain or showers, thunderstorm </a:t>
            </a:r>
          </a:p>
          <a:p>
            <a:r>
              <a:rPr lang="en-CA" dirty="0">
                <a:latin typeface="Arial" panose="020B0604020202020204" pitchFamily="34" charset="0"/>
                <a:cs typeface="Arial" panose="020B0604020202020204" pitchFamily="34" charset="0"/>
              </a:rPr>
              <a:t>On the surface chart wind blows counter clockwise around the low and inwards at a slight angle towards the centre </a:t>
            </a:r>
          </a:p>
          <a:p>
            <a:r>
              <a:rPr lang="en-CA" dirty="0">
                <a:latin typeface="Arial" panose="020B0604020202020204" pitchFamily="34" charset="0"/>
                <a:cs typeface="Arial" panose="020B0604020202020204" pitchFamily="34" charset="0"/>
              </a:rPr>
              <a:t>The trough is an elongation of the low </a:t>
            </a: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00457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High Pressure and Trough of Low Pressure</a:t>
            </a:r>
          </a:p>
        </p:txBody>
      </p:sp>
      <p:sp>
        <p:nvSpPr>
          <p:cNvPr id="3" name="Content Placeholder 2"/>
          <p:cNvSpPr>
            <a:spLocks noGrp="1"/>
          </p:cNvSpPr>
          <p:nvPr>
            <p:ph idx="1"/>
          </p:nvPr>
        </p:nvSpPr>
        <p:spPr/>
        <p:txBody>
          <a:bodyPr/>
          <a:lstStyle/>
          <a:p>
            <a:r>
              <a:rPr lang="en-CA" dirty="0">
                <a:latin typeface="Arial" panose="020B0604020202020204" pitchFamily="34" charset="0"/>
                <a:cs typeface="Arial" panose="020B0604020202020204" pitchFamily="34" charset="0"/>
              </a:rPr>
              <a:t>Sunny, warm, dry, light winds</a:t>
            </a:r>
          </a:p>
          <a:p>
            <a:r>
              <a:rPr lang="en-CA" dirty="0">
                <a:latin typeface="Arial" panose="020B0604020202020204" pitchFamily="34" charset="0"/>
                <a:cs typeface="Arial" panose="020B0604020202020204" pitchFamily="34" charset="0"/>
              </a:rPr>
              <a:t>On a surface chart wind blows clockwise around the high and outwards at a</a:t>
            </a:r>
          </a:p>
          <a:p>
            <a:r>
              <a:rPr lang="en-CA" dirty="0">
                <a:latin typeface="Arial" panose="020B0604020202020204" pitchFamily="34" charset="0"/>
                <a:cs typeface="Arial" panose="020B0604020202020204" pitchFamily="34" charset="0"/>
              </a:rPr>
              <a:t>slight angle towards a low</a:t>
            </a:r>
          </a:p>
          <a:p>
            <a:r>
              <a:rPr lang="en-CA" dirty="0">
                <a:latin typeface="Arial" panose="020B0604020202020204" pitchFamily="34" charset="0"/>
                <a:cs typeface="Arial" panose="020B0604020202020204" pitchFamily="34" charset="0"/>
              </a:rPr>
              <a:t>The ridge is an elongation of the high</a:t>
            </a:r>
          </a:p>
        </p:txBody>
      </p:sp>
    </p:spTree>
    <p:extLst>
      <p:ext uri="{BB962C8B-B14F-4D97-AF65-F5344CB8AC3E}">
        <p14:creationId xmlns:p14="http://schemas.microsoft.com/office/powerpoint/2010/main" val="11358640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Surface Chart</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844824"/>
            <a:ext cx="6408712" cy="4608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36374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Cold Front</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00808"/>
            <a:ext cx="6336704" cy="2456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83568" y="4221088"/>
            <a:ext cx="7992888" cy="2677656"/>
          </a:xfrm>
          <a:prstGeom prst="rect">
            <a:avLst/>
          </a:prstGeom>
          <a:noFill/>
        </p:spPr>
        <p:txBody>
          <a:bodyPr wrap="square" rtlCol="0">
            <a:spAutoFit/>
          </a:bodyPr>
          <a:lstStyle/>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Border between advancing cold air and warm air 45 to 90 km wide</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Cloudy and windy with showers or thundershowers</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 Abrupt wind shift as the front passes, often to the west or northwest</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Temperature and relative humidity decrease with the frontal passage</a:t>
            </a:r>
          </a:p>
        </p:txBody>
      </p:sp>
    </p:spTree>
    <p:extLst>
      <p:ext uri="{BB962C8B-B14F-4D97-AF65-F5344CB8AC3E}">
        <p14:creationId xmlns:p14="http://schemas.microsoft.com/office/powerpoint/2010/main" val="2773053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Warm Front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700808"/>
            <a:ext cx="6264696" cy="2399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9552" y="4100513"/>
            <a:ext cx="7920880" cy="2677656"/>
          </a:xfrm>
          <a:prstGeom prst="rect">
            <a:avLst/>
          </a:prstGeom>
          <a:noFill/>
        </p:spPr>
        <p:txBody>
          <a:bodyPr wrap="square" rtlCol="0">
            <a:spAutoFit/>
          </a:bodyPr>
          <a:lstStyle/>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Border between retreating cold air and warm air</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150 to 300 km will</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Cloudy and windy with rain</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 Wind shift as the front passes, often to the south or southwest</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Temperature and relative humidity increase with the frontal passage</a:t>
            </a:r>
          </a:p>
        </p:txBody>
      </p:sp>
    </p:spTree>
    <p:extLst>
      <p:ext uri="{BB962C8B-B14F-4D97-AF65-F5344CB8AC3E}">
        <p14:creationId xmlns:p14="http://schemas.microsoft.com/office/powerpoint/2010/main" val="42118249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TROWAL</a:t>
            </a:r>
          </a:p>
        </p:txBody>
      </p:sp>
      <p:sp>
        <p:nvSpPr>
          <p:cNvPr id="4" name="TextBox 3"/>
          <p:cNvSpPr txBox="1"/>
          <p:nvPr/>
        </p:nvSpPr>
        <p:spPr>
          <a:xfrm>
            <a:off x="755576" y="1556792"/>
            <a:ext cx="7632848" cy="523220"/>
          </a:xfrm>
          <a:prstGeom prst="rect">
            <a:avLst/>
          </a:prstGeom>
          <a:noFill/>
        </p:spPr>
        <p:txBody>
          <a:bodyPr wrap="square" rtlCol="0">
            <a:spAutoFit/>
          </a:bodyPr>
          <a:lstStyle/>
          <a:p>
            <a:pPr algn="ctr"/>
            <a:r>
              <a:rPr lang="en-CA" sz="2800" b="1" dirty="0"/>
              <a:t>TR</a:t>
            </a:r>
            <a:r>
              <a:rPr lang="en-CA" sz="2400" dirty="0"/>
              <a:t>ough </a:t>
            </a:r>
            <a:r>
              <a:rPr lang="en-CA" sz="2800" b="1" dirty="0"/>
              <a:t>O</a:t>
            </a:r>
            <a:r>
              <a:rPr lang="en-CA" sz="2400" dirty="0"/>
              <a:t>f </a:t>
            </a:r>
            <a:r>
              <a:rPr lang="en-CA" sz="2800" b="1" dirty="0"/>
              <a:t>W</a:t>
            </a:r>
            <a:r>
              <a:rPr lang="en-CA" sz="2400" dirty="0"/>
              <a:t>arm Air </a:t>
            </a:r>
            <a:r>
              <a:rPr lang="en-CA" sz="2800" b="1" dirty="0"/>
              <a:t>Al</a:t>
            </a:r>
            <a:r>
              <a:rPr lang="en-CA" sz="2400" dirty="0"/>
              <a:t>oft </a:t>
            </a:r>
          </a:p>
        </p:txBody>
      </p:sp>
      <p:sp>
        <p:nvSpPr>
          <p:cNvPr id="5" name="TextBox 4"/>
          <p:cNvSpPr txBox="1"/>
          <p:nvPr/>
        </p:nvSpPr>
        <p:spPr>
          <a:xfrm flipH="1">
            <a:off x="395536" y="5013175"/>
            <a:ext cx="8568952" cy="1200329"/>
          </a:xfrm>
          <a:prstGeom prst="rect">
            <a:avLst/>
          </a:prstGeom>
          <a:noFill/>
        </p:spPr>
        <p:txBody>
          <a:bodyPr wrap="square" rtlCol="0">
            <a:spAutoFit/>
          </a:bodyPr>
          <a:lstStyle/>
          <a:p>
            <a:pPr marL="285750" indent="-285750">
              <a:buFont typeface="Arial" panose="020B0604020202020204" pitchFamily="34" charset="0"/>
              <a:buChar char="•"/>
            </a:pPr>
            <a:r>
              <a:rPr lang="en-CA" sz="2000" dirty="0">
                <a:solidFill>
                  <a:srgbClr val="000000"/>
                </a:solidFill>
                <a:latin typeface="Times New Roman"/>
              </a:rPr>
              <a:t> </a:t>
            </a:r>
            <a:r>
              <a:rPr lang="en-CA" sz="2400" dirty="0">
                <a:solidFill>
                  <a:srgbClr val="000000"/>
                </a:solidFill>
                <a:latin typeface="Arial" panose="020B0604020202020204" pitchFamily="34" charset="0"/>
                <a:cs typeface="Arial" panose="020B0604020202020204" pitchFamily="34" charset="0"/>
              </a:rPr>
              <a:t>Occurs when a cold front overtakes a warm front </a:t>
            </a:r>
          </a:p>
          <a:p>
            <a:pPr marL="285750" indent="-285750">
              <a:buFont typeface="Arial" panose="020B0604020202020204" pitchFamily="34" charset="0"/>
              <a:buChar char="•"/>
            </a:pPr>
            <a:r>
              <a:rPr lang="en-CA" sz="2400" dirty="0">
                <a:solidFill>
                  <a:srgbClr val="000000"/>
                </a:solidFill>
                <a:latin typeface="Arial" panose="020B0604020202020204" pitchFamily="34" charset="0"/>
                <a:cs typeface="Arial" panose="020B0604020202020204" pitchFamily="34" charset="0"/>
              </a:rPr>
              <a:t> Conditions will be a combination of the weather associated with both a cold front and a warm front.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018457"/>
            <a:ext cx="5976663" cy="299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88990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Upslope</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060848"/>
            <a:ext cx="5256584"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39056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Subsidence</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313" y="2281301"/>
            <a:ext cx="5688632" cy="3468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2060848"/>
            <a:ext cx="4248472"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66485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Upslope / Subsidence</a:t>
            </a:r>
          </a:p>
        </p:txBody>
      </p:sp>
      <p:sp>
        <p:nvSpPr>
          <p:cNvPr id="4" name="Rectangle 3"/>
          <p:cNvSpPr/>
          <p:nvPr/>
        </p:nvSpPr>
        <p:spPr>
          <a:xfrm>
            <a:off x="1043608" y="2274838"/>
            <a:ext cx="7560840" cy="3539430"/>
          </a:xfrm>
          <a:prstGeom prst="rect">
            <a:avLst/>
          </a:prstGeom>
        </p:spPr>
        <p:txBody>
          <a:bodyPr wrap="square">
            <a:spAutoFit/>
          </a:bodyPr>
          <a:lstStyle/>
          <a:p>
            <a:r>
              <a:rPr lang="en-CA" sz="2800" dirty="0">
                <a:latin typeface="Arial" panose="020B0604020202020204" pitchFamily="34" charset="0"/>
                <a:cs typeface="Arial" panose="020B0604020202020204" pitchFamily="34" charset="0"/>
              </a:rPr>
              <a:t>Upslope and subsidence areas become reversed when a cold low passes to the south of the area or a surface high moves through the southern NWT or northern Alberta. This gives the wind an easterly component, changing upslope areas from western slopes to eastern slopes and subsidence areas from eastern slopes to western slopes.</a:t>
            </a:r>
          </a:p>
        </p:txBody>
      </p:sp>
    </p:spTree>
    <p:extLst>
      <p:ext uri="{BB962C8B-B14F-4D97-AF65-F5344CB8AC3E}">
        <p14:creationId xmlns:p14="http://schemas.microsoft.com/office/powerpoint/2010/main" val="33273444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Upslope / Subsidence</a:t>
            </a:r>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07862" y="1858962"/>
            <a:ext cx="5128276" cy="4450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1553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Temperature Inversion</a:t>
            </a:r>
          </a:p>
        </p:txBody>
      </p:sp>
      <p:sp>
        <p:nvSpPr>
          <p:cNvPr id="4" name="Rectangle 3"/>
          <p:cNvSpPr/>
          <p:nvPr/>
        </p:nvSpPr>
        <p:spPr>
          <a:xfrm>
            <a:off x="683568" y="2274838"/>
            <a:ext cx="7920880" cy="4247317"/>
          </a:xfrm>
          <a:prstGeom prst="rect">
            <a:avLst/>
          </a:prstGeom>
        </p:spPr>
        <p:txBody>
          <a:bodyPr wrap="square">
            <a:spAutoFit/>
          </a:bodyPr>
          <a:lstStyle/>
          <a:p>
            <a:r>
              <a:rPr lang="en-CA" sz="2800" dirty="0">
                <a:latin typeface="Arial" panose="020B0604020202020204" pitchFamily="34" charset="0"/>
                <a:cs typeface="Arial" panose="020B0604020202020204" pitchFamily="34" charset="0"/>
              </a:rPr>
              <a:t>Temperature normally decreases with height at 1 C per 100 metres. In a temperature inversion, temperature increases with height.</a:t>
            </a:r>
          </a:p>
          <a:p>
            <a:endParaRPr lang="en-CA" sz="2800" dirty="0">
              <a:latin typeface="Arial" panose="020B0604020202020204" pitchFamily="34" charset="0"/>
              <a:cs typeface="Arial" panose="020B0604020202020204" pitchFamily="34" charset="0"/>
            </a:endParaRPr>
          </a:p>
          <a:p>
            <a:r>
              <a:rPr lang="en-CA" sz="2800" dirty="0">
                <a:latin typeface="Arial" panose="020B0604020202020204" pitchFamily="34" charset="0"/>
                <a:cs typeface="Arial" panose="020B0604020202020204" pitchFamily="34" charset="0"/>
              </a:rPr>
              <a:t>Types of Inversions:</a:t>
            </a:r>
          </a:p>
          <a:p>
            <a:endParaRPr lang="en-CA"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Nocturnal</a:t>
            </a:r>
          </a:p>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Marine</a:t>
            </a:r>
          </a:p>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Subsidence</a:t>
            </a:r>
          </a:p>
          <a:p>
            <a:endParaRPr lang="en-CA" dirty="0"/>
          </a:p>
        </p:txBody>
      </p:sp>
    </p:spTree>
    <p:extLst>
      <p:ext uri="{BB962C8B-B14F-4D97-AF65-F5344CB8AC3E}">
        <p14:creationId xmlns:p14="http://schemas.microsoft.com/office/powerpoint/2010/main" val="38526611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Nocturnal Inversion</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772817"/>
            <a:ext cx="7992888" cy="4608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3410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Nocturnal Inversion</a:t>
            </a:r>
          </a:p>
        </p:txBody>
      </p:sp>
      <p:sp>
        <p:nvSpPr>
          <p:cNvPr id="4" name="Rectangle 3"/>
          <p:cNvSpPr/>
          <p:nvPr/>
        </p:nvSpPr>
        <p:spPr>
          <a:xfrm>
            <a:off x="1691680" y="1628800"/>
            <a:ext cx="5616624" cy="1631216"/>
          </a:xfrm>
          <a:prstGeom prst="rect">
            <a:avLst/>
          </a:prstGeom>
        </p:spPr>
        <p:txBody>
          <a:bodyPr wrap="square">
            <a:spAutoFit/>
          </a:bodyPr>
          <a:lstStyle/>
          <a:p>
            <a:pPr algn="ctr"/>
            <a:r>
              <a:rPr lang="en-CA" sz="2000" dirty="0">
                <a:latin typeface="Arial" panose="020B0604020202020204" pitchFamily="34" charset="0"/>
                <a:cs typeface="Arial" panose="020B0604020202020204" pitchFamily="34" charset="0"/>
              </a:rPr>
              <a:t>FIRE BEHAVIOR BECOMES MORE </a:t>
            </a:r>
            <a:br>
              <a:rPr lang="en-CA" sz="2000" dirty="0">
                <a:latin typeface="Arial" panose="020B0604020202020204" pitchFamily="34" charset="0"/>
                <a:cs typeface="Arial" panose="020B0604020202020204" pitchFamily="34" charset="0"/>
              </a:rPr>
            </a:br>
            <a:br>
              <a:rPr lang="en-CA" sz="2000" dirty="0">
                <a:latin typeface="Arial" panose="020B0604020202020204" pitchFamily="34" charset="0"/>
                <a:cs typeface="Arial" panose="020B0604020202020204" pitchFamily="34" charset="0"/>
              </a:rPr>
            </a:br>
            <a:r>
              <a:rPr lang="en-CA" sz="2000" dirty="0">
                <a:latin typeface="Arial" panose="020B0604020202020204" pitchFamily="34" charset="0"/>
                <a:cs typeface="Arial" panose="020B0604020202020204" pitchFamily="34" charset="0"/>
              </a:rPr>
              <a:t>ACTIVE AND ERRATIC ONCE A </a:t>
            </a:r>
            <a:br>
              <a:rPr lang="en-CA" sz="2000" dirty="0">
                <a:latin typeface="Arial" panose="020B0604020202020204" pitchFamily="34" charset="0"/>
                <a:cs typeface="Arial" panose="020B0604020202020204" pitchFamily="34" charset="0"/>
              </a:rPr>
            </a:br>
            <a:br>
              <a:rPr lang="en-CA" sz="2000" dirty="0">
                <a:latin typeface="Arial" panose="020B0604020202020204" pitchFamily="34" charset="0"/>
                <a:cs typeface="Arial" panose="020B0604020202020204" pitchFamily="34" charset="0"/>
              </a:rPr>
            </a:br>
            <a:r>
              <a:rPr lang="en-CA" sz="2000" dirty="0">
                <a:latin typeface="Arial" panose="020B0604020202020204" pitchFamily="34" charset="0"/>
                <a:cs typeface="Arial" panose="020B0604020202020204" pitchFamily="34" charset="0"/>
              </a:rPr>
              <a:t>NOCTURNAL INVERSION BREAKS !</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501008"/>
            <a:ext cx="4032448" cy="2952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547970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Marine Inversion</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55576" y="1484785"/>
            <a:ext cx="7704856" cy="954107"/>
          </a:xfrm>
          <a:prstGeom prst="rect">
            <a:avLst/>
          </a:prstGeom>
        </p:spPr>
        <p:txBody>
          <a:bodyPr wrap="square">
            <a:spAutoFit/>
          </a:bodyPr>
          <a:lstStyle/>
          <a:p>
            <a:pPr algn="ctr"/>
            <a:r>
              <a:rPr lang="en-CA" sz="2800" dirty="0">
                <a:latin typeface="Arial" panose="020B0604020202020204" pitchFamily="34" charset="0"/>
                <a:cs typeface="Arial" panose="020B0604020202020204" pitchFamily="34" charset="0"/>
              </a:rPr>
              <a:t>Forms when cooler, marine air moves over the land</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438892"/>
            <a:ext cx="6400800" cy="4014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31894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Subsidence Inversion</a:t>
            </a:r>
          </a:p>
        </p:txBody>
      </p:sp>
      <p:sp>
        <p:nvSpPr>
          <p:cNvPr id="4" name="Rectangle 3"/>
          <p:cNvSpPr/>
          <p:nvPr/>
        </p:nvSpPr>
        <p:spPr>
          <a:xfrm>
            <a:off x="611560" y="1844824"/>
            <a:ext cx="7776864" cy="2677656"/>
          </a:xfrm>
          <a:prstGeom prst="rect">
            <a:avLst/>
          </a:prstGeom>
        </p:spPr>
        <p:txBody>
          <a:bodyPr wrap="square">
            <a:spAutoFit/>
          </a:bodyPr>
          <a:lstStyle/>
          <a:p>
            <a:r>
              <a:rPr lang="en-CA" sz="2800" dirty="0">
                <a:latin typeface="Arial" panose="020B0604020202020204" pitchFamily="34" charset="0"/>
                <a:cs typeface="Arial" panose="020B0604020202020204" pitchFamily="34" charset="0"/>
              </a:rPr>
              <a:t>Subsidence</a:t>
            </a:r>
            <a:r>
              <a:rPr lang="en-CA" sz="2400" dirty="0">
                <a:latin typeface="Arial" panose="020B0604020202020204" pitchFamily="34" charset="0"/>
                <a:cs typeface="Arial" panose="020B0604020202020204" pitchFamily="34" charset="0"/>
              </a:rPr>
              <a:t> </a:t>
            </a:r>
            <a:r>
              <a:rPr lang="en-CA" sz="2800" dirty="0">
                <a:latin typeface="Arial" panose="020B0604020202020204" pitchFamily="34" charset="0"/>
                <a:cs typeface="Arial" panose="020B0604020202020204" pitchFamily="34" charset="0"/>
              </a:rPr>
              <a:t>progresses downward from its origins in the upper atmosphere.</a:t>
            </a:r>
          </a:p>
          <a:p>
            <a:endParaRPr lang="en-CA" sz="2800" dirty="0">
              <a:latin typeface="Arial" panose="020B0604020202020204" pitchFamily="34" charset="0"/>
              <a:cs typeface="Arial" panose="020B0604020202020204" pitchFamily="34" charset="0"/>
            </a:endParaRPr>
          </a:p>
          <a:p>
            <a:endParaRPr lang="en-CA" sz="2800" dirty="0">
              <a:latin typeface="Arial" panose="020B0604020202020204" pitchFamily="34" charset="0"/>
              <a:cs typeface="Arial" panose="020B0604020202020204" pitchFamily="34" charset="0"/>
            </a:endParaRPr>
          </a:p>
          <a:p>
            <a:r>
              <a:rPr lang="en-CA" sz="2800" dirty="0">
                <a:latin typeface="Arial" panose="020B0604020202020204" pitchFamily="34" charset="0"/>
                <a:cs typeface="Arial" panose="020B0604020202020204" pitchFamily="34" charset="0"/>
              </a:rPr>
              <a:t>As a result, it takes time for the warmest and driest air to reach the surface.</a:t>
            </a:r>
          </a:p>
        </p:txBody>
      </p:sp>
    </p:spTree>
    <p:extLst>
      <p:ext uri="{BB962C8B-B14F-4D97-AF65-F5344CB8AC3E}">
        <p14:creationId xmlns:p14="http://schemas.microsoft.com/office/powerpoint/2010/main" val="9814160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Subsidence Inversion Day 3</a:t>
            </a: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5" y="1628800"/>
            <a:ext cx="748883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67697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Subsidence Inversion Day 5</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1" y="1628799"/>
            <a:ext cx="7200800" cy="504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91216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Subsidence Inversion Day 7</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60848"/>
            <a:ext cx="822960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700808"/>
            <a:ext cx="6696744" cy="4690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25373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Thermal Belt</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83568" y="2060848"/>
            <a:ext cx="7848872" cy="2677656"/>
          </a:xfrm>
          <a:prstGeom prst="rect">
            <a:avLst/>
          </a:prstGeom>
          <a:noFill/>
        </p:spPr>
        <p:txBody>
          <a:bodyPr wrap="square" rtlCol="0">
            <a:spAutoFit/>
          </a:bodyPr>
          <a:lstStyle/>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Has the highest overnight temperature, the lowest overnight relative humidity</a:t>
            </a:r>
          </a:p>
          <a:p>
            <a:r>
              <a:rPr lang="en-CA" sz="2800" dirty="0">
                <a:latin typeface="Arial" panose="020B0604020202020204" pitchFamily="34" charset="0"/>
                <a:cs typeface="Arial" panose="020B0604020202020204" pitchFamily="34" charset="0"/>
              </a:rPr>
              <a:t>and stronger overnight winds.</a:t>
            </a:r>
          </a:p>
          <a:p>
            <a:endParaRPr lang="en-CA"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 Fires burning in the thermal belt remain more active overnight!</a:t>
            </a:r>
          </a:p>
        </p:txBody>
      </p:sp>
    </p:spTree>
    <p:extLst>
      <p:ext uri="{BB962C8B-B14F-4D97-AF65-F5344CB8AC3E}">
        <p14:creationId xmlns:p14="http://schemas.microsoft.com/office/powerpoint/2010/main" val="14153253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Thermal Belt</a:t>
            </a:r>
          </a:p>
        </p:txBody>
      </p:sp>
      <p:pic>
        <p:nvPicPr>
          <p:cNvPr id="5" name="Picture 2" descr="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628800"/>
            <a:ext cx="684076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6843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Thermal Trough</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765300"/>
            <a:ext cx="5256583" cy="411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6943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Subtropical Moisture</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765300"/>
            <a:ext cx="5544615" cy="4183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38959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Cold Low</a:t>
            </a:r>
          </a:p>
        </p:txBody>
      </p:sp>
      <p:sp>
        <p:nvSpPr>
          <p:cNvPr id="4" name="Rectangle 3"/>
          <p:cNvSpPr/>
          <p:nvPr/>
        </p:nvSpPr>
        <p:spPr>
          <a:xfrm>
            <a:off x="611560" y="2924944"/>
            <a:ext cx="8136904" cy="2246769"/>
          </a:xfrm>
          <a:prstGeom prst="rect">
            <a:avLst/>
          </a:prstGeom>
        </p:spPr>
        <p:txBody>
          <a:bodyPr wrap="square">
            <a:spAutoFit/>
          </a:bodyPr>
          <a:lstStyle/>
          <a:p>
            <a:pPr marL="457200" indent="-457200">
              <a:buFont typeface="Arial" panose="020B0604020202020204" pitchFamily="34" charset="0"/>
              <a:buChar char="•"/>
            </a:pPr>
            <a:r>
              <a:rPr lang="en-CA" sz="2800" dirty="0">
                <a:latin typeface="Arial" panose="020B0604020202020204" pitchFamily="34" charset="0"/>
                <a:cs typeface="Arial" panose="020B0604020202020204" pitchFamily="34" charset="0"/>
              </a:rPr>
              <a:t>Generally cloudy, unseasonably cool, windy and very wet.</a:t>
            </a:r>
          </a:p>
          <a:p>
            <a:endParaRPr lang="en-CA"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CA" sz="2800" dirty="0">
                <a:latin typeface="Arial" panose="020B0604020202020204" pitchFamily="34" charset="0"/>
                <a:cs typeface="Arial" panose="020B0604020202020204" pitchFamily="34" charset="0"/>
              </a:rPr>
              <a:t> Timing and intensity and movement of these systems are variable and unpredictable.</a:t>
            </a:r>
          </a:p>
        </p:txBody>
      </p:sp>
    </p:spTree>
    <p:extLst>
      <p:ext uri="{BB962C8B-B14F-4D97-AF65-F5344CB8AC3E}">
        <p14:creationId xmlns:p14="http://schemas.microsoft.com/office/powerpoint/2010/main" val="10127079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00808"/>
            <a:ext cx="822960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25" y="2132856"/>
            <a:ext cx="6000750"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81268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700808"/>
            <a:ext cx="8496944"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5"/>
          <p:cNvSpPr>
            <a:spLocks noChangeArrowheads="1"/>
          </p:cNvSpPr>
          <p:nvPr/>
        </p:nvSpPr>
        <p:spPr bwMode="auto">
          <a:xfrm rot="2258423" flipH="1">
            <a:off x="2041525" y="3703638"/>
            <a:ext cx="814388" cy="86677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FF"/>
          </a:solidFill>
          <a:ln w="9525">
            <a:solidFill>
              <a:srgbClr val="FFFFFF"/>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wrap="none" anchor="ct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CA" sz="4800" b="1" i="0" u="none" strike="noStrike" kern="0" cap="none" spc="0" normalizeH="0" baseline="0" noProof="0">
              <a:ln>
                <a:noFill/>
              </a:ln>
              <a:solidFill>
                <a:srgbClr val="990000"/>
              </a:solidFill>
              <a:effectLst/>
              <a:uLnTx/>
              <a:uFillTx/>
              <a:latin typeface="Times New Roman" pitchFamily="18" charset="0"/>
            </a:endParaRPr>
          </a:p>
        </p:txBody>
      </p:sp>
      <p:sp>
        <p:nvSpPr>
          <p:cNvPr id="6" name="AutoShape 4"/>
          <p:cNvSpPr>
            <a:spLocks noChangeArrowheads="1"/>
          </p:cNvSpPr>
          <p:nvPr/>
        </p:nvSpPr>
        <p:spPr bwMode="auto">
          <a:xfrm rot="2537929">
            <a:off x="3071813" y="4570413"/>
            <a:ext cx="814387" cy="86677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FF"/>
          </a:solidFill>
          <a:ln w="9525">
            <a:solidFill>
              <a:srgbClr val="FFFFFF"/>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wrap="none" anchor="ct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CA" sz="4800" b="1" i="0" u="none" strike="noStrike" kern="0" cap="none" spc="0" normalizeH="0" baseline="0" noProof="0">
              <a:ln>
                <a:noFill/>
              </a:ln>
              <a:solidFill>
                <a:srgbClr val="990000"/>
              </a:solidFill>
              <a:effectLst/>
              <a:uLnTx/>
              <a:uFillTx/>
              <a:latin typeface="Times New Roman" pitchFamily="18" charset="0"/>
            </a:endParaRPr>
          </a:p>
        </p:txBody>
      </p:sp>
      <p:sp>
        <p:nvSpPr>
          <p:cNvPr id="7" name="AutoShape 3"/>
          <p:cNvSpPr>
            <a:spLocks noChangeArrowheads="1"/>
          </p:cNvSpPr>
          <p:nvPr/>
        </p:nvSpPr>
        <p:spPr bwMode="auto">
          <a:xfrm rot="2089866">
            <a:off x="1731963" y="5286375"/>
            <a:ext cx="485775" cy="976313"/>
          </a:xfrm>
          <a:prstGeom prst="upArrow">
            <a:avLst>
              <a:gd name="adj1" fmla="val 50000"/>
              <a:gd name="adj2" fmla="val 50245"/>
            </a:avLst>
          </a:prstGeom>
          <a:solidFill>
            <a:srgbClr val="0000FF"/>
          </a:solidFill>
          <a:ln w="9525">
            <a:solidFill>
              <a:srgbClr val="FFFFFF"/>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anchor="ctr">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CA" altLang="en-US" sz="1600" b="1" i="0" u="none" strike="noStrike" kern="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32934081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Channeling</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628800"/>
            <a:ext cx="828092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94070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Upvalley / Upslope</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688705"/>
            <a:ext cx="7920880"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0702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Downvalley / Downslope</a:t>
            </a: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844823"/>
            <a:ext cx="7560840" cy="468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80782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Sea or Lake Breeze - Day</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60848"/>
            <a:ext cx="8229600" cy="368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844824"/>
            <a:ext cx="777686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06453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Land Breeze - Night</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700808"/>
            <a:ext cx="7776864"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93320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Valley Funnel Effect</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772816"/>
            <a:ext cx="8712968"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utoShape 4"/>
          <p:cNvSpPr>
            <a:spLocks noChangeArrowheads="1"/>
          </p:cNvSpPr>
          <p:nvPr/>
        </p:nvSpPr>
        <p:spPr bwMode="auto">
          <a:xfrm>
            <a:off x="1328738" y="4113075"/>
            <a:ext cx="976312" cy="324037"/>
          </a:xfrm>
          <a:prstGeom prst="rightArrow">
            <a:avLst>
              <a:gd name="adj1" fmla="val 50000"/>
              <a:gd name="adj2" fmla="val 90441"/>
            </a:avLst>
          </a:prstGeom>
          <a:solidFill>
            <a:srgbClr val="FF0000"/>
          </a:solidFill>
          <a:ln w="9525">
            <a:solidFill>
              <a:srgbClr val="FFFFFF"/>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rot="10800000" vert="eaVert" wrap="square" anchor="ct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CA" sz="4800" b="1" i="0" u="none" strike="noStrike" kern="0" cap="none" spc="0" normalizeH="0" baseline="0" noProof="0">
              <a:ln>
                <a:noFill/>
              </a:ln>
              <a:solidFill>
                <a:srgbClr val="990000"/>
              </a:solidFill>
              <a:effectLst/>
              <a:uLnTx/>
              <a:uFillTx/>
              <a:latin typeface="Times New Roman" pitchFamily="18" charset="0"/>
            </a:endParaRPr>
          </a:p>
        </p:txBody>
      </p:sp>
      <p:sp>
        <p:nvSpPr>
          <p:cNvPr id="4" name="Rectangle 3"/>
          <p:cNvSpPr/>
          <p:nvPr/>
        </p:nvSpPr>
        <p:spPr>
          <a:xfrm>
            <a:off x="2051720" y="2564904"/>
            <a:ext cx="6192688" cy="338554"/>
          </a:xfrm>
          <a:prstGeom prst="rect">
            <a:avLst/>
          </a:prstGeom>
          <a:solidFill>
            <a:schemeClr val="tx1"/>
          </a:solidFill>
        </p:spPr>
        <p:txBody>
          <a:bodyPr wrap="square">
            <a:spAutoFit/>
          </a:bodyPr>
          <a:lstStyle/>
          <a:p>
            <a:pPr lvl="0" algn="ctr" eaLnBrk="0" fontAlgn="base" hangingPunct="0">
              <a:spcBef>
                <a:spcPct val="0"/>
              </a:spcBef>
              <a:spcAft>
                <a:spcPct val="0"/>
              </a:spcAft>
            </a:pPr>
            <a:r>
              <a:rPr lang="en-CA" altLang="en-US" sz="1600" b="1" dirty="0">
                <a:solidFill>
                  <a:srgbClr val="FF0000"/>
                </a:solidFill>
                <a:latin typeface="Times New Roman" pitchFamily="18" charset="0"/>
              </a:rPr>
              <a:t>Strongest wind in funnel exit region due to acceleration</a:t>
            </a:r>
          </a:p>
        </p:txBody>
      </p:sp>
      <p:sp>
        <p:nvSpPr>
          <p:cNvPr id="8" name="AutoShape 6"/>
          <p:cNvSpPr>
            <a:spLocks noChangeArrowheads="1"/>
          </p:cNvSpPr>
          <p:nvPr/>
        </p:nvSpPr>
        <p:spPr bwMode="auto">
          <a:xfrm>
            <a:off x="3491881" y="4009629"/>
            <a:ext cx="1958008" cy="499490"/>
          </a:xfrm>
          <a:prstGeom prst="rightArrow">
            <a:avLst>
              <a:gd name="adj1" fmla="val 29125"/>
              <a:gd name="adj2" fmla="val 90441"/>
            </a:avLst>
          </a:prstGeom>
          <a:solidFill>
            <a:srgbClr val="FF0000"/>
          </a:solidFill>
          <a:ln w="9525">
            <a:solidFill>
              <a:srgbClr val="FFFFFF"/>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rot="10800000" vert="eaVert" wrap="square" anchor="ct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CA" sz="4800" b="1" i="0" u="none" strike="noStrike" kern="0" cap="none" spc="0" normalizeH="0" baseline="0" noProof="0">
              <a:ln>
                <a:noFill/>
              </a:ln>
              <a:solidFill>
                <a:srgbClr val="990000"/>
              </a:solidFill>
              <a:effectLst/>
              <a:uLnTx/>
              <a:uFillTx/>
              <a:latin typeface="Times New Roman" pitchFamily="18" charset="0"/>
            </a:endParaRPr>
          </a:p>
        </p:txBody>
      </p:sp>
      <p:sp>
        <p:nvSpPr>
          <p:cNvPr id="9" name="Line 11"/>
          <p:cNvSpPr>
            <a:spLocks noChangeShapeType="1"/>
          </p:cNvSpPr>
          <p:nvPr/>
        </p:nvSpPr>
        <p:spPr bwMode="auto">
          <a:xfrm>
            <a:off x="6035675" y="3055938"/>
            <a:ext cx="528638" cy="77470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0" fontAlgn="base" hangingPunct="0">
              <a:spcBef>
                <a:spcPct val="0"/>
              </a:spcBef>
              <a:spcAft>
                <a:spcPct val="0"/>
              </a:spcAft>
            </a:pPr>
            <a:endParaRPr lang="en-CA" sz="4800" b="1">
              <a:solidFill>
                <a:srgbClr val="990000"/>
              </a:solidFill>
              <a:latin typeface="Times New Roman" pitchFamily="18" charset="0"/>
            </a:endParaRPr>
          </a:p>
        </p:txBody>
      </p:sp>
      <p:sp>
        <p:nvSpPr>
          <p:cNvPr id="10" name="AutoShape 5"/>
          <p:cNvSpPr>
            <a:spLocks noChangeArrowheads="1"/>
          </p:cNvSpPr>
          <p:nvPr/>
        </p:nvSpPr>
        <p:spPr bwMode="auto">
          <a:xfrm>
            <a:off x="6804248" y="3830639"/>
            <a:ext cx="1836515" cy="357981"/>
          </a:xfrm>
          <a:prstGeom prst="rightArrow">
            <a:avLst>
              <a:gd name="adj1" fmla="val 50000"/>
              <a:gd name="adj2" fmla="val 90441"/>
            </a:avLst>
          </a:prstGeom>
          <a:solidFill>
            <a:srgbClr val="FF0000"/>
          </a:solidFill>
          <a:ln w="9525">
            <a:solidFill>
              <a:srgbClr val="FFFFFF"/>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rot="10800000" vert="eaVert" wrap="square" anchor="ctr">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CA" sz="4800" b="1" i="0" u="none" strike="noStrike" kern="0" cap="none" spc="0" normalizeH="0" baseline="0" noProof="0">
              <a:ln>
                <a:noFill/>
              </a:ln>
              <a:solidFill>
                <a:srgbClr val="990000"/>
              </a:solidFill>
              <a:effectLst/>
              <a:uLnTx/>
              <a:uFillTx/>
              <a:latin typeface="Times New Roman" pitchFamily="18" charset="0"/>
            </a:endParaRPr>
          </a:p>
        </p:txBody>
      </p:sp>
    </p:spTree>
    <p:extLst>
      <p:ext uri="{BB962C8B-B14F-4D97-AF65-F5344CB8AC3E}">
        <p14:creationId xmlns:p14="http://schemas.microsoft.com/office/powerpoint/2010/main" val="410567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Thermal Effect</a:t>
            </a: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844824"/>
            <a:ext cx="8064896"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8450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Inflow</a:t>
            </a:r>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916832"/>
            <a:ext cx="8280920"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59681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Outflow</a:t>
            </a:r>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916833"/>
            <a:ext cx="7776864"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54570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Glaciers</a:t>
            </a: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772816"/>
            <a:ext cx="7488832"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36882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Eddies</a:t>
            </a: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197"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563" y="1556793"/>
            <a:ext cx="7134869" cy="2736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descr="eddy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3789040"/>
            <a:ext cx="6408712"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3446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Downdrafts</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772817"/>
            <a:ext cx="7704856"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14336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 Low Level Jet</a:t>
            </a:r>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700808"/>
            <a:ext cx="822960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3"/>
          <p:cNvGrpSpPr>
            <a:grpSpLocks/>
          </p:cNvGrpSpPr>
          <p:nvPr/>
        </p:nvGrpSpPr>
        <p:grpSpPr bwMode="auto">
          <a:xfrm>
            <a:off x="1676400" y="4509120"/>
            <a:ext cx="6553200" cy="648072"/>
            <a:chOff x="1056" y="2736"/>
            <a:chExt cx="4128" cy="336"/>
          </a:xfrm>
        </p:grpSpPr>
        <p:sp>
          <p:nvSpPr>
            <p:cNvPr id="7" name="AutoShape 4"/>
            <p:cNvSpPr>
              <a:spLocks noChangeArrowheads="1"/>
            </p:cNvSpPr>
            <p:nvPr/>
          </p:nvSpPr>
          <p:spPr bwMode="auto">
            <a:xfrm>
              <a:off x="1056" y="2880"/>
              <a:ext cx="4128" cy="192"/>
            </a:xfrm>
            <a:prstGeom prst="rightArrow">
              <a:avLst>
                <a:gd name="adj1" fmla="val 50000"/>
                <a:gd name="adj2" fmla="val 537500"/>
              </a:avLst>
            </a:prstGeom>
            <a:solidFill>
              <a:srgbClr val="FF0000"/>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CA" sz="4800" b="1" i="0" u="none" strike="noStrike" kern="0" cap="none" spc="0" normalizeH="0" baseline="0" noProof="0">
                <a:ln>
                  <a:noFill/>
                </a:ln>
                <a:solidFill>
                  <a:srgbClr val="990000"/>
                </a:solidFill>
                <a:effectLst/>
                <a:uLnTx/>
                <a:uFillTx/>
                <a:latin typeface="Times New Roman" pitchFamily="18" charset="0"/>
              </a:endParaRPr>
            </a:p>
          </p:txBody>
        </p:sp>
        <p:sp>
          <p:nvSpPr>
            <p:cNvPr id="8" name="Text Box 5"/>
            <p:cNvSpPr txBox="1">
              <a:spLocks noChangeArrowheads="1"/>
            </p:cNvSpPr>
            <p:nvPr/>
          </p:nvSpPr>
          <p:spPr bwMode="auto">
            <a:xfrm>
              <a:off x="1056" y="2736"/>
              <a:ext cx="192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altLang="en-US" sz="1600" b="1" i="0" u="none" strike="noStrike" kern="0" cap="none" spc="0" normalizeH="0" baseline="0" noProof="0">
                  <a:ln>
                    <a:noFill/>
                  </a:ln>
                  <a:solidFill>
                    <a:srgbClr val="FF0000"/>
                  </a:solidFill>
                  <a:effectLst/>
                  <a:uLnTx/>
                  <a:uFillTx/>
                  <a:latin typeface="Arial Unicode MS" pitchFamily="34" charset="-128"/>
                </a:rPr>
                <a:t>Low Level Jet</a:t>
              </a:r>
            </a:p>
          </p:txBody>
        </p:sp>
      </p:grpSp>
    </p:spTree>
    <p:extLst>
      <p:ext uri="{BB962C8B-B14F-4D97-AF65-F5344CB8AC3E}">
        <p14:creationId xmlns:p14="http://schemas.microsoft.com/office/powerpoint/2010/main" val="265922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5373216"/>
            <a:ext cx="8077200" cy="1152128"/>
          </a:xfrm>
        </p:spPr>
        <p:txBody>
          <a:bodyPr/>
          <a:lstStyle/>
          <a:p>
            <a:r>
              <a:rPr lang="en-CA" dirty="0"/>
              <a:t>Questions?</a:t>
            </a:r>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692696"/>
            <a:ext cx="6912768"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260648"/>
            <a:ext cx="6072230" cy="3311228"/>
          </a:xfrm>
        </p:spPr>
        <p:txBody>
          <a:bodyPr>
            <a:normAutofit/>
          </a:bodyPr>
          <a:lstStyle/>
          <a:p>
            <a:pPr>
              <a:defRPr/>
            </a:pPr>
            <a:r>
              <a:rPr lang="en-CA" dirty="0">
                <a:solidFill>
                  <a:schemeClr val="accent1"/>
                </a:solidFill>
              </a:rPr>
              <a:t>S-211 Introduction to Weather &amp; The Fire Environment</a:t>
            </a:r>
            <a:endParaRPr lang="en-CA" sz="4000" dirty="0">
              <a:solidFill>
                <a:schemeClr val="accent1"/>
              </a:solidFill>
            </a:endParaRPr>
          </a:p>
        </p:txBody>
      </p:sp>
      <p:sp>
        <p:nvSpPr>
          <p:cNvPr id="7171" name="Subtitle 2"/>
          <p:cNvSpPr>
            <a:spLocks noGrp="1"/>
          </p:cNvSpPr>
          <p:nvPr>
            <p:ph type="subTitle" idx="1"/>
          </p:nvPr>
        </p:nvSpPr>
        <p:spPr>
          <a:xfrm>
            <a:off x="539552" y="3356992"/>
            <a:ext cx="3929063" cy="428625"/>
          </a:xfrm>
        </p:spPr>
        <p:txBody>
          <a:bodyPr>
            <a:normAutofit/>
          </a:bodyPr>
          <a:lstStyle/>
          <a:p>
            <a:r>
              <a:rPr lang="en-CA" dirty="0"/>
              <a:t>For Firefighters and Dispatchers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916832"/>
            <a:ext cx="2753123" cy="2347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55576" y="4511636"/>
            <a:ext cx="752129" cy="369332"/>
          </a:xfrm>
          <a:prstGeom prst="rect">
            <a:avLst/>
          </a:prstGeom>
          <a:noFill/>
        </p:spPr>
        <p:txBody>
          <a:bodyPr wrap="none" rtlCol="0">
            <a:spAutoFit/>
          </a:bodyPr>
          <a:lstStyle/>
          <a:p>
            <a:r>
              <a:rPr lang="en-CA" dirty="0">
                <a:solidFill>
                  <a:schemeClr val="accent1"/>
                </a:solidFill>
              </a:rPr>
              <a:t>Part 4</a:t>
            </a:r>
          </a:p>
        </p:txBody>
      </p:sp>
    </p:spTree>
  </p:cSld>
  <p:clrMapOvr>
    <a:masterClrMapping/>
  </p:clrMapOvr>
  <p:transition>
    <p:fade thruBlk="1"/>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Fire Weather Forecasts</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060848"/>
            <a:ext cx="5904656"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94158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Fire Weather Forecast</a:t>
            </a:r>
          </a:p>
        </p:txBody>
      </p:sp>
      <p:sp>
        <p:nvSpPr>
          <p:cNvPr id="4" name="Rectangle 3"/>
          <p:cNvSpPr/>
          <p:nvPr/>
        </p:nvSpPr>
        <p:spPr>
          <a:xfrm>
            <a:off x="323528" y="1556792"/>
            <a:ext cx="8424936" cy="4524315"/>
          </a:xfrm>
          <a:prstGeom prst="rect">
            <a:avLst/>
          </a:prstGeom>
        </p:spPr>
        <p:txBody>
          <a:bodyPr wrap="square">
            <a:spAutoFit/>
          </a:bodyPr>
          <a:lstStyle/>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Synopsis</a:t>
            </a:r>
            <a:r>
              <a:rPr lang="en-CA" sz="2400" dirty="0">
                <a:solidFill>
                  <a:srgbClr val="000000"/>
                </a:solidFill>
                <a:latin typeface="Arial" panose="020B0604020202020204" pitchFamily="34" charset="0"/>
                <a:cs typeface="Arial" panose="020B0604020202020204" pitchFamily="34" charset="0"/>
              </a:rPr>
              <a:t> - short description of weather systems affecting the area of interest, their strength, track and speed. Air mass descriptors will also be included in this section.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Today</a:t>
            </a:r>
            <a:r>
              <a:rPr lang="en-CA" sz="2400" dirty="0">
                <a:solidFill>
                  <a:srgbClr val="000000"/>
                </a:solidFill>
                <a:latin typeface="Arial" panose="020B0604020202020204" pitchFamily="34" charset="0"/>
                <a:cs typeface="Arial" panose="020B0604020202020204" pitchFamily="34" charset="0"/>
              </a:rPr>
              <a:t> - detailed forecast of clouds, wind, temperature, humidity and precipitation.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Tonight</a:t>
            </a:r>
            <a:r>
              <a:rPr lang="en-CA" sz="2400" dirty="0">
                <a:solidFill>
                  <a:srgbClr val="000000"/>
                </a:solidFill>
                <a:latin typeface="Arial" panose="020B0604020202020204" pitchFamily="34" charset="0"/>
                <a:cs typeface="Arial" panose="020B0604020202020204" pitchFamily="34" charset="0"/>
              </a:rPr>
              <a:t> - as above.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Tomorrow</a:t>
            </a:r>
            <a:r>
              <a:rPr lang="en-CA" sz="2400" dirty="0">
                <a:solidFill>
                  <a:srgbClr val="000000"/>
                </a:solidFill>
                <a:latin typeface="Arial" panose="020B0604020202020204" pitchFamily="34" charset="0"/>
                <a:cs typeface="Arial" panose="020B0604020202020204" pitchFamily="34" charset="0"/>
              </a:rPr>
              <a:t> - as above.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3 to 5 day </a:t>
            </a:r>
            <a:r>
              <a:rPr lang="en-CA" sz="2400" dirty="0">
                <a:solidFill>
                  <a:srgbClr val="000000"/>
                </a:solidFill>
                <a:latin typeface="Arial" panose="020B0604020202020204" pitchFamily="34" charset="0"/>
                <a:cs typeface="Arial" panose="020B0604020202020204" pitchFamily="34" charset="0"/>
              </a:rPr>
              <a:t>- forecast of weather systems, cloud, wind, temperature, humidity and precipitation, although not as detailed as the today, tonight and tomorrow section. </a:t>
            </a:r>
          </a:p>
          <a:p>
            <a:pPr marL="342900" indent="-342900">
              <a:buFont typeface="Arial" panose="020B0604020202020204" pitchFamily="34" charset="0"/>
              <a:buChar char="•"/>
            </a:pPr>
            <a:r>
              <a:rPr lang="en-CA" sz="2400" b="1" dirty="0">
                <a:solidFill>
                  <a:srgbClr val="000000"/>
                </a:solidFill>
                <a:latin typeface="Arial" panose="020B0604020202020204" pitchFamily="34" charset="0"/>
                <a:cs typeface="Arial" panose="020B0604020202020204" pitchFamily="34" charset="0"/>
              </a:rPr>
              <a:t>6 to 10 day </a:t>
            </a:r>
            <a:r>
              <a:rPr lang="en-CA" sz="2400" dirty="0">
                <a:solidFill>
                  <a:srgbClr val="000000"/>
                </a:solidFill>
                <a:latin typeface="Arial" panose="020B0604020202020204" pitchFamily="34" charset="0"/>
                <a:cs typeface="Arial" panose="020B0604020202020204" pitchFamily="34" charset="0"/>
              </a:rPr>
              <a:t>- general forecast of weather systems and trends. </a:t>
            </a:r>
          </a:p>
        </p:txBody>
      </p:sp>
    </p:spTree>
    <p:extLst>
      <p:ext uri="{BB962C8B-B14F-4D97-AF65-F5344CB8AC3E}">
        <p14:creationId xmlns:p14="http://schemas.microsoft.com/office/powerpoint/2010/main" val="38948294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Fire Weather Forecast</a:t>
            </a:r>
          </a:p>
        </p:txBody>
      </p:sp>
      <p:sp>
        <p:nvSpPr>
          <p:cNvPr id="4" name="Rectangle 3"/>
          <p:cNvSpPr/>
          <p:nvPr/>
        </p:nvSpPr>
        <p:spPr>
          <a:xfrm>
            <a:off x="683568" y="1844824"/>
            <a:ext cx="8064896" cy="3970318"/>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altLang="en-US" sz="2000" b="1" kern="0" dirty="0">
                <a:solidFill>
                  <a:srgbClr val="000000"/>
                </a:solidFill>
                <a:latin typeface="Arial" charset="0"/>
              </a:rPr>
              <a:t>Venting Outlook </a:t>
            </a:r>
            <a:r>
              <a:rPr lang="en-US" altLang="en-US" sz="2000" kern="0" dirty="0">
                <a:solidFill>
                  <a:srgbClr val="000000"/>
                </a:solidFill>
                <a:latin typeface="Arial" charset="0"/>
              </a:rPr>
              <a:t>- Detailed forecast for today indicating the smoke dispersal conditions. Includes the top of the inversion, if any, the inversion breakthrough temperature and the timing of the breakthrough. Plume drift characteristics.</a:t>
            </a:r>
          </a:p>
          <a:p>
            <a:pPr marL="342900" lvl="0" indent="-342900" eaLnBrk="0" fontAlgn="base" hangingPunct="0">
              <a:spcBef>
                <a:spcPct val="20000"/>
              </a:spcBef>
              <a:spcAft>
                <a:spcPct val="0"/>
              </a:spcAft>
              <a:buFontTx/>
              <a:buChar char="•"/>
            </a:pPr>
            <a:r>
              <a:rPr lang="en-US" altLang="en-US" sz="2000" b="1" kern="0" dirty="0">
                <a:solidFill>
                  <a:srgbClr val="000000"/>
                </a:solidFill>
                <a:latin typeface="Arial" charset="0"/>
              </a:rPr>
              <a:t>4 day </a:t>
            </a:r>
            <a:r>
              <a:rPr lang="en-US" altLang="en-US" sz="2000" kern="0" dirty="0">
                <a:solidFill>
                  <a:srgbClr val="000000"/>
                </a:solidFill>
                <a:latin typeface="Arial" charset="0"/>
              </a:rPr>
              <a:t>– A more general forecast for day 2 through day 5.         Venting</a:t>
            </a:r>
          </a:p>
          <a:p>
            <a:pPr marL="342900" lvl="0" indent="-342900" eaLnBrk="0" fontAlgn="base" hangingPunct="0">
              <a:spcBef>
                <a:spcPct val="20000"/>
              </a:spcBef>
              <a:spcAft>
                <a:spcPct val="0"/>
              </a:spcAft>
              <a:buFontTx/>
              <a:buChar char="•"/>
            </a:pPr>
            <a:r>
              <a:rPr lang="en-US" altLang="en-US" sz="2000" b="1" kern="0" dirty="0">
                <a:solidFill>
                  <a:srgbClr val="000000"/>
                </a:solidFill>
                <a:latin typeface="Arial" charset="0"/>
              </a:rPr>
              <a:t>Winds Aloft </a:t>
            </a:r>
            <a:r>
              <a:rPr lang="en-US" altLang="en-US" sz="2000" kern="0" dirty="0">
                <a:solidFill>
                  <a:srgbClr val="000000"/>
                </a:solidFill>
                <a:latin typeface="Arial" charset="0"/>
              </a:rPr>
              <a:t>- Upper level wind speeds and directions for  3 general levels, below 1000 metres, above 1000 metres and above 2500 metres.</a:t>
            </a:r>
          </a:p>
          <a:p>
            <a:pPr marL="342900" lvl="0" indent="-342900" eaLnBrk="0" fontAlgn="base" hangingPunct="0">
              <a:spcBef>
                <a:spcPct val="20000"/>
              </a:spcBef>
              <a:spcAft>
                <a:spcPct val="0"/>
              </a:spcAft>
              <a:buFontTx/>
              <a:buChar char="•"/>
            </a:pPr>
            <a:r>
              <a:rPr lang="en-US" altLang="en-US" sz="2000" b="1" kern="0" dirty="0">
                <a:solidFill>
                  <a:srgbClr val="000000"/>
                </a:solidFill>
                <a:latin typeface="Arial" charset="0"/>
              </a:rPr>
              <a:t>Confidence</a:t>
            </a:r>
            <a:r>
              <a:rPr lang="en-US" altLang="en-US" sz="2000" kern="0" dirty="0">
                <a:solidFill>
                  <a:srgbClr val="000000"/>
                </a:solidFill>
                <a:latin typeface="Arial" charset="0"/>
              </a:rPr>
              <a:t> -Good/Fair/Poor/ - how the forecaster feels about the forecast.  Confidence in the computer analyses and prognoses. This could be a simple or detailed statement.</a:t>
            </a:r>
          </a:p>
        </p:txBody>
      </p:sp>
    </p:spTree>
    <p:extLst>
      <p:ext uri="{BB962C8B-B14F-4D97-AF65-F5344CB8AC3E}">
        <p14:creationId xmlns:p14="http://schemas.microsoft.com/office/powerpoint/2010/main" val="39126443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Spot Forecast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00807"/>
            <a:ext cx="8280920" cy="4968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33713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Spot Forecast</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2348880"/>
            <a:ext cx="3744416"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11560" y="2348880"/>
            <a:ext cx="4104456" cy="2554545"/>
          </a:xfrm>
          <a:prstGeom prst="rect">
            <a:avLst/>
          </a:prstGeom>
          <a:noFill/>
        </p:spPr>
        <p:txBody>
          <a:bodyPr wrap="square" rtlCol="0">
            <a:spAutoFit/>
          </a:bodyPr>
          <a:lstStyle/>
          <a:p>
            <a:r>
              <a:rPr lang="en-CA" sz="3200" dirty="0">
                <a:latin typeface="Arial" panose="020B0604020202020204" pitchFamily="34" charset="0"/>
                <a:cs typeface="Arial" panose="020B0604020202020204" pitchFamily="34" charset="0"/>
              </a:rPr>
              <a:t>Requests for spot forecasts are made through dispatch and approved by the RWCO.</a:t>
            </a:r>
          </a:p>
        </p:txBody>
      </p:sp>
    </p:spTree>
    <p:extLst>
      <p:ext uri="{BB962C8B-B14F-4D97-AF65-F5344CB8AC3E}">
        <p14:creationId xmlns:p14="http://schemas.microsoft.com/office/powerpoint/2010/main" val="9663156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Spot Forecast</a:t>
            </a:r>
          </a:p>
        </p:txBody>
      </p:sp>
      <p:sp>
        <p:nvSpPr>
          <p:cNvPr id="4" name="TextBox 3"/>
          <p:cNvSpPr txBox="1"/>
          <p:nvPr/>
        </p:nvSpPr>
        <p:spPr>
          <a:xfrm>
            <a:off x="899592" y="1916832"/>
            <a:ext cx="7056784" cy="4154984"/>
          </a:xfrm>
          <a:prstGeom prst="rect">
            <a:avLst/>
          </a:prstGeom>
          <a:noFill/>
        </p:spPr>
        <p:txBody>
          <a:bodyPr wrap="square" rtlCol="0">
            <a:spAutoFit/>
          </a:bodyPr>
          <a:lstStyle/>
          <a:p>
            <a:r>
              <a:rPr lang="en-CA" sz="2400" dirty="0">
                <a:latin typeface="Arial" panose="020B0604020202020204" pitchFamily="34" charset="0"/>
                <a:cs typeface="Arial" panose="020B0604020202020204" pitchFamily="34" charset="0"/>
              </a:rPr>
              <a:t>When placing a request for a spot forecast be prepared to relay the following information to dispatch:</a:t>
            </a:r>
          </a:p>
          <a:p>
            <a:endParaRPr lang="en-CA"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Fire Number</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Location – Latitude and Longitude</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Elevation – metres or feet</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Aspect</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Slope</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Valley Orientation</a:t>
            </a:r>
          </a:p>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Local Weather – Temp/Humidity/Wind</a:t>
            </a:r>
          </a:p>
        </p:txBody>
      </p:sp>
    </p:spTree>
    <p:extLst>
      <p:ext uri="{BB962C8B-B14F-4D97-AF65-F5344CB8AC3E}">
        <p14:creationId xmlns:p14="http://schemas.microsoft.com/office/powerpoint/2010/main" val="10770170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Spot Forecast</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1628801"/>
            <a:ext cx="4104456" cy="5040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60044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Weather Warnings &amp; Advisories</a:t>
            </a:r>
          </a:p>
        </p:txBody>
      </p:sp>
      <p:sp>
        <p:nvSpPr>
          <p:cNvPr id="4" name="Rectangle 3"/>
          <p:cNvSpPr/>
          <p:nvPr/>
        </p:nvSpPr>
        <p:spPr>
          <a:xfrm>
            <a:off x="395536" y="1443841"/>
            <a:ext cx="8208912" cy="4801314"/>
          </a:xfrm>
          <a:prstGeom prst="rect">
            <a:avLst/>
          </a:prstGeom>
        </p:spPr>
        <p:txBody>
          <a:bodyPr wrap="square">
            <a:spAutoFit/>
          </a:bodyPr>
          <a:lstStyle/>
          <a:p>
            <a:endParaRPr lang="en-CA" dirty="0"/>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Are sent out when significant changes to the weather forecast are indicated. They would include thunderstorms, lightning, wind, heavy precipitation and hail, conditions which would pose a serious threat to life and/or property. </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Advisories are issued when conditions indicate the potential for a significant weather event. </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Warnings are issued when a definite severe weather event is forecast to take place. </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Weather warnings and advisories are very detailed forecasts indicating the intensity and timing of the severe weather event</a:t>
            </a:r>
            <a:r>
              <a:rPr lang="en-CA" dirty="0"/>
              <a:t>. </a:t>
            </a:r>
          </a:p>
        </p:txBody>
      </p:sp>
    </p:spTree>
    <p:extLst>
      <p:ext uri="{BB962C8B-B14F-4D97-AF65-F5344CB8AC3E}">
        <p14:creationId xmlns:p14="http://schemas.microsoft.com/office/powerpoint/2010/main" val="32524732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Weather Warnings &amp; Advisories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556792"/>
            <a:ext cx="4176464"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357627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Content Placeholder 2"/>
          <p:cNvSpPr txBox="1">
            <a:spLocks/>
          </p:cNvSpPr>
          <p:nvPr/>
        </p:nvSpPr>
        <p:spPr>
          <a:xfrm>
            <a:off x="467544" y="1772816"/>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endParaRPr lang="en-CA"/>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348880"/>
            <a:ext cx="6336703"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0349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TextBox 3"/>
          <p:cNvSpPr txBox="1"/>
          <p:nvPr/>
        </p:nvSpPr>
        <p:spPr>
          <a:xfrm>
            <a:off x="1115616" y="1799238"/>
            <a:ext cx="6840760" cy="523220"/>
          </a:xfrm>
          <a:prstGeom prst="rect">
            <a:avLst/>
          </a:prstGeom>
          <a:noFill/>
        </p:spPr>
        <p:txBody>
          <a:bodyPr wrap="square" rtlCol="0">
            <a:spAutoFit/>
          </a:bodyPr>
          <a:lstStyle/>
          <a:p>
            <a:pPr algn="ctr"/>
            <a:r>
              <a:rPr lang="en-CA" sz="2800" dirty="0">
                <a:latin typeface="Arial" panose="020B0604020202020204" pitchFamily="34" charset="0"/>
                <a:cs typeface="Arial" panose="020B0604020202020204" pitchFamily="34" charset="0"/>
              </a:rPr>
              <a:t>Fire Behaviour Triangle</a:t>
            </a:r>
          </a:p>
        </p:txBody>
      </p:sp>
      <p:sp>
        <p:nvSpPr>
          <p:cNvPr id="6" name="AutoShape 4"/>
          <p:cNvSpPr>
            <a:spLocks noChangeArrowheads="1"/>
          </p:cNvSpPr>
          <p:nvPr/>
        </p:nvSpPr>
        <p:spPr bwMode="auto">
          <a:xfrm>
            <a:off x="1676400" y="2584068"/>
            <a:ext cx="5559896" cy="3653244"/>
          </a:xfrm>
          <a:prstGeom prst="triangle">
            <a:avLst>
              <a:gd name="adj" fmla="val 51512"/>
            </a:avLst>
          </a:prstGeom>
          <a:solidFill>
            <a:srgbClr val="FF6600"/>
          </a:solidFill>
          <a:ln w="76200">
            <a:solidFill>
              <a:schemeClr val="bg2"/>
            </a:solidFill>
            <a:miter lim="800000"/>
            <a:headEnd/>
            <a:tailEnd/>
          </a:ln>
        </p:spPr>
        <p:txBody>
          <a:bodyPr/>
          <a:lstStyle/>
          <a:p>
            <a:endParaRPr lang="en-CA"/>
          </a:p>
        </p:txBody>
      </p:sp>
      <p:sp>
        <p:nvSpPr>
          <p:cNvPr id="8" name="WordArt 7"/>
          <p:cNvSpPr>
            <a:spLocks noChangeArrowheads="1" noChangeShapeType="1" noTextEdit="1"/>
          </p:cNvSpPr>
          <p:nvPr/>
        </p:nvSpPr>
        <p:spPr bwMode="auto">
          <a:xfrm rot="751768">
            <a:off x="3478662" y="5627145"/>
            <a:ext cx="1773803" cy="661365"/>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55556"/>
              </a:avLst>
            </a:prstTxWarp>
          </a:bodyPr>
          <a:lstStyle/>
          <a:p>
            <a:pPr algn="dist"/>
            <a:r>
              <a:rPr lang="en-CA" sz="1200" kern="10" dirty="0">
                <a:ln w="9525">
                  <a:solidFill>
                    <a:schemeClr val="tx1"/>
                  </a:solidFill>
                  <a:round/>
                  <a:headEnd/>
                  <a:tailEnd/>
                </a:ln>
                <a:latin typeface="Arial"/>
                <a:cs typeface="Arial"/>
              </a:rPr>
              <a:t>Forest Fuels</a:t>
            </a:r>
          </a:p>
        </p:txBody>
      </p:sp>
      <p:sp>
        <p:nvSpPr>
          <p:cNvPr id="9" name="WordArt 5"/>
          <p:cNvSpPr>
            <a:spLocks noChangeArrowheads="1" noChangeShapeType="1" noTextEdit="1"/>
          </p:cNvSpPr>
          <p:nvPr/>
        </p:nvSpPr>
        <p:spPr bwMode="auto">
          <a:xfrm rot="3999653">
            <a:off x="5265141" y="3573449"/>
            <a:ext cx="1494725" cy="689173"/>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55556"/>
              </a:avLst>
            </a:prstTxWarp>
          </a:bodyPr>
          <a:lstStyle/>
          <a:p>
            <a:pPr algn="ctr"/>
            <a:r>
              <a:rPr lang="en-CA" sz="1200" kern="10" dirty="0">
                <a:ln w="9525">
                  <a:solidFill>
                    <a:schemeClr val="tx1"/>
                  </a:solidFill>
                  <a:round/>
                  <a:headEnd/>
                  <a:tailEnd/>
                </a:ln>
                <a:latin typeface="Arial"/>
                <a:cs typeface="Arial"/>
              </a:rPr>
              <a:t>Topography</a:t>
            </a:r>
          </a:p>
        </p:txBody>
      </p:sp>
      <p:sp>
        <p:nvSpPr>
          <p:cNvPr id="10" name="WordArt 6"/>
          <p:cNvSpPr>
            <a:spLocks noChangeArrowheads="1" noChangeShapeType="1" noTextEdit="1"/>
          </p:cNvSpPr>
          <p:nvPr/>
        </p:nvSpPr>
        <p:spPr bwMode="auto">
          <a:xfrm rot="19152509">
            <a:off x="2285011" y="3659233"/>
            <a:ext cx="1462422" cy="505596"/>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55556"/>
              </a:avLst>
            </a:prstTxWarp>
          </a:bodyPr>
          <a:lstStyle/>
          <a:p>
            <a:pPr algn="ctr"/>
            <a:r>
              <a:rPr lang="en-CA" sz="1200" kern="10" dirty="0">
                <a:ln w="9525">
                  <a:solidFill>
                    <a:schemeClr val="tx1"/>
                  </a:solidFill>
                  <a:round/>
                  <a:headEnd/>
                  <a:tailEnd/>
                </a:ln>
                <a:latin typeface="Arial"/>
                <a:cs typeface="Arial"/>
              </a:rPr>
              <a:t>Weather</a:t>
            </a:r>
          </a:p>
        </p:txBody>
      </p:sp>
    </p:spTree>
    <p:extLst>
      <p:ext uri="{BB962C8B-B14F-4D97-AF65-F5344CB8AC3E}">
        <p14:creationId xmlns:p14="http://schemas.microsoft.com/office/powerpoint/2010/main" val="132130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0" fill="hold" grpId="0"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0" fill="hold" grpId="0" nodeType="clickEffect">
                                  <p:stCondLst>
                                    <p:cond delay="0"/>
                                  </p:stCondLst>
                                  <p:childTnLst>
                                    <p:set>
                                      <p:cBhvr>
                                        <p:cTn id="10" dur="1" fill="hold">
                                          <p:stCondLst>
                                            <p:cond delay="499"/>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0" fill="hold" grpId="0" nodeType="clickEffect">
                                  <p:stCondLst>
                                    <p:cond delay="0"/>
                                  </p:stCondLst>
                                  <p:childTnLst>
                                    <p:set>
                                      <p:cBhvr>
                                        <p:cTn id="14"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Rectangle 3"/>
          <p:cNvSpPr/>
          <p:nvPr/>
        </p:nvSpPr>
        <p:spPr>
          <a:xfrm>
            <a:off x="323528" y="1916832"/>
            <a:ext cx="8640960" cy="1323439"/>
          </a:xfrm>
          <a:prstGeom prst="rect">
            <a:avLst/>
          </a:prstGeom>
        </p:spPr>
        <p:txBody>
          <a:bodyPr wrap="square">
            <a:spAutoFit/>
          </a:bodyPr>
          <a:lstStyle/>
          <a:p>
            <a:r>
              <a:rPr lang="en-CA" sz="2000" b="1" dirty="0">
                <a:latin typeface="Arial" panose="020B0604020202020204" pitchFamily="34" charset="0"/>
                <a:cs typeface="Arial" panose="020B0604020202020204" pitchFamily="34" charset="0"/>
              </a:rPr>
              <a:t>Wind shifts </a:t>
            </a:r>
            <a:r>
              <a:rPr lang="en-CA" sz="2000" dirty="0">
                <a:latin typeface="Arial" panose="020B0604020202020204" pitchFamily="34" charset="0"/>
                <a:cs typeface="Arial" panose="020B0604020202020204" pitchFamily="34" charset="0"/>
              </a:rPr>
              <a:t>- cause the fire to run back towards the firefighters on the flanks and in the rear of the fire.</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Upslope/downslope winds shift 180 degrees as the atmosphere warms up or cools down</a:t>
            </a:r>
          </a:p>
        </p:txBody>
      </p:sp>
      <p:sp>
        <p:nvSpPr>
          <p:cNvPr id="6" name="TextBox 5"/>
          <p:cNvSpPr txBox="1"/>
          <p:nvPr/>
        </p:nvSpPr>
        <p:spPr>
          <a:xfrm>
            <a:off x="323528" y="3117162"/>
            <a:ext cx="8640960" cy="2862322"/>
          </a:xfrm>
          <a:prstGeom prst="rect">
            <a:avLst/>
          </a:prstGeom>
          <a:noFill/>
        </p:spPr>
        <p:txBody>
          <a:bodyPr wrap="square" rtlCol="0">
            <a:spAutoFit/>
          </a:bodyPr>
          <a:lstStyle/>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Upslope winds develop from mid morning through to early afternoon.</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Downslope winds develop from early to late evening.</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Subsidence will shift winds 180 degrees to downslope winds during the day when upslope winds normally occur.</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Sea or lake breezes, onshore or offshore shift 180 degrees as the atmosphere warms up or cools down.</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Onshore breezes develop as the land becomes warmer than the water during the late morning and early afternoon.</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Offshore breezes develop as the land cools during the evening</a:t>
            </a:r>
            <a:r>
              <a:rPr lang="en-CA" sz="2000" dirty="0"/>
              <a:t>.</a:t>
            </a:r>
          </a:p>
        </p:txBody>
      </p:sp>
    </p:spTree>
    <p:extLst>
      <p:ext uri="{BB962C8B-B14F-4D97-AF65-F5344CB8AC3E}">
        <p14:creationId xmlns:p14="http://schemas.microsoft.com/office/powerpoint/2010/main" val="29726048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Rectangle 3"/>
          <p:cNvSpPr/>
          <p:nvPr/>
        </p:nvSpPr>
        <p:spPr>
          <a:xfrm>
            <a:off x="611560" y="1720840"/>
            <a:ext cx="7992888" cy="3693319"/>
          </a:xfrm>
          <a:prstGeom prst="rect">
            <a:avLst/>
          </a:prstGeom>
        </p:spPr>
        <p:txBody>
          <a:bodyPr wrap="square">
            <a:spAutoFit/>
          </a:bodyPr>
          <a:lstStyle/>
          <a:p>
            <a:endParaRPr lang="en-CA" dirty="0"/>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Frontal passages cause abrupt wind shifts from 45 to 180 degrees as they move through an area. The degree of shift depends on your location. In open areas wind shifts tend to be 45 to 90 degrees. In valleys wind shifts tend to be 180 degrees. </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A trough of low pressure will cause winds to shift through 180 degrees as it crosses the area. </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Thunderstorms moving across an area will produce erratic wind shifts. </a:t>
            </a:r>
          </a:p>
        </p:txBody>
      </p:sp>
    </p:spTree>
    <p:extLst>
      <p:ext uri="{BB962C8B-B14F-4D97-AF65-F5344CB8AC3E}">
        <p14:creationId xmlns:p14="http://schemas.microsoft.com/office/powerpoint/2010/main" val="11268177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Rectangle 3"/>
          <p:cNvSpPr/>
          <p:nvPr/>
        </p:nvSpPr>
        <p:spPr>
          <a:xfrm>
            <a:off x="395536" y="1628800"/>
            <a:ext cx="8208912" cy="4524315"/>
          </a:xfrm>
          <a:prstGeom prst="rect">
            <a:avLst/>
          </a:prstGeom>
        </p:spPr>
        <p:txBody>
          <a:bodyPr wrap="square">
            <a:spAutoFit/>
          </a:bodyPr>
          <a:lstStyle/>
          <a:p>
            <a:r>
              <a:rPr lang="en-CA" sz="2400" b="1" dirty="0">
                <a:latin typeface="Arial" panose="020B0604020202020204" pitchFamily="34" charset="0"/>
                <a:cs typeface="Arial" panose="020B0604020202020204" pitchFamily="34" charset="0"/>
              </a:rPr>
              <a:t>Wind Increases </a:t>
            </a:r>
            <a:r>
              <a:rPr lang="en-CA" sz="2400" dirty="0">
                <a:latin typeface="Arial" panose="020B0604020202020204" pitchFamily="34" charset="0"/>
                <a:cs typeface="Arial" panose="020B0604020202020204" pitchFamily="34" charset="0"/>
              </a:rPr>
              <a:t>- causes the fire to overrun the firefighters near the head of the fire.</a:t>
            </a:r>
          </a:p>
          <a:p>
            <a:endParaRPr lang="en-CA"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Daytime heating will cause winds to increase in strength as a deep mixing layer develops and higher levels winds are forced to the surface. These winds will tend to be gusty and erratic in nature.</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Subsidence will cause light to moderate and occasionally strong downslope winds to develop.</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Frontal systems and troughs of low pressure bring increasing winds to the area as they approach.</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Thunderstorms bring strong and erratic wind increases.</a:t>
            </a:r>
          </a:p>
        </p:txBody>
      </p:sp>
    </p:spTree>
    <p:extLst>
      <p:ext uri="{BB962C8B-B14F-4D97-AF65-F5344CB8AC3E}">
        <p14:creationId xmlns:p14="http://schemas.microsoft.com/office/powerpoint/2010/main" val="10378269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Rectangle 3"/>
          <p:cNvSpPr/>
          <p:nvPr/>
        </p:nvSpPr>
        <p:spPr>
          <a:xfrm>
            <a:off x="107504" y="1556792"/>
            <a:ext cx="8712968" cy="923330"/>
          </a:xfrm>
          <a:prstGeom prst="rect">
            <a:avLst/>
          </a:prstGeom>
        </p:spPr>
        <p:txBody>
          <a:bodyPr wrap="square">
            <a:spAutoFit/>
          </a:bodyPr>
          <a:lstStyle/>
          <a:p>
            <a:r>
              <a:rPr lang="en-CA" b="1" dirty="0">
                <a:latin typeface="Arial" panose="020B0604020202020204" pitchFamily="34" charset="0"/>
                <a:cs typeface="Arial" panose="020B0604020202020204" pitchFamily="34" charset="0"/>
              </a:rPr>
              <a:t>Temperature changes - </a:t>
            </a:r>
            <a:r>
              <a:rPr lang="en-CA" dirty="0">
                <a:latin typeface="Arial" panose="020B0604020202020204" pitchFamily="34" charset="0"/>
                <a:cs typeface="Arial" panose="020B0604020202020204" pitchFamily="34" charset="0"/>
              </a:rPr>
              <a:t>These occur as weather systems change and through normal diurnal heating and cooling. They are a cause of hypothermia and dehydration. Systems which will bring about these changes include: </a:t>
            </a:r>
          </a:p>
        </p:txBody>
      </p:sp>
      <p:sp>
        <p:nvSpPr>
          <p:cNvPr id="5" name="TextBox 4"/>
          <p:cNvSpPr txBox="1"/>
          <p:nvPr/>
        </p:nvSpPr>
        <p:spPr>
          <a:xfrm>
            <a:off x="107504" y="2276872"/>
            <a:ext cx="8928992" cy="3970318"/>
          </a:xfrm>
          <a:prstGeom prst="rect">
            <a:avLst/>
          </a:prstGeom>
          <a:noFill/>
        </p:spPr>
        <p:txBody>
          <a:bodyPr wrap="square" rtlCol="0">
            <a:spAutoFit/>
          </a:bodyPr>
          <a:lstStyle/>
          <a:p>
            <a:endParaRPr lang="en-CA" dirty="0"/>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Cold frontal passages will normally develop a sudden drop in temperatures, as much as 10 degrees.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Cold lows will develop a gradual to fast cooling of the atmosphere as it approaches, as much as 15 to 20 degrees.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Thermal troughs will increase temperatures by as much as 8 degrees.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Thunderstorms can bring significant localized cooling with their downdrafts as they move through an area. This cooling tends to be short-lived unless associated with a frontal passage or cold low or late in the day.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A temperature inversion will produce a thermal layer on the slopes above the valley floor where temperatures will remain warm through the night and fire can remain active.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Subsidence will produce several degrees of warming which will last through the night. </a:t>
            </a:r>
          </a:p>
        </p:txBody>
      </p:sp>
    </p:spTree>
    <p:extLst>
      <p:ext uri="{BB962C8B-B14F-4D97-AF65-F5344CB8AC3E}">
        <p14:creationId xmlns:p14="http://schemas.microsoft.com/office/powerpoint/2010/main" val="31502611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Rectangle 3"/>
          <p:cNvSpPr/>
          <p:nvPr/>
        </p:nvSpPr>
        <p:spPr>
          <a:xfrm>
            <a:off x="395536" y="2413338"/>
            <a:ext cx="8280920" cy="2677656"/>
          </a:xfrm>
          <a:prstGeom prst="rect">
            <a:avLst/>
          </a:prstGeom>
        </p:spPr>
        <p:txBody>
          <a:bodyPr wrap="square">
            <a:spAutoFit/>
          </a:bodyPr>
          <a:lstStyle/>
          <a:p>
            <a:r>
              <a:rPr lang="en-CA" sz="2800" b="1" dirty="0">
                <a:latin typeface="Arial" panose="020B0604020202020204" pitchFamily="34" charset="0"/>
                <a:cs typeface="Arial" panose="020B0604020202020204" pitchFamily="34" charset="0"/>
              </a:rPr>
              <a:t>Relative humidity changes </a:t>
            </a:r>
            <a:r>
              <a:rPr lang="en-CA" sz="2800" dirty="0">
                <a:latin typeface="Arial" panose="020B0604020202020204" pitchFamily="34" charset="0"/>
                <a:cs typeface="Arial" panose="020B0604020202020204" pitchFamily="34" charset="0"/>
              </a:rPr>
              <a:t>- These occur as weather systems change and through normal diurnal heating and cooling. Low relative humidity’s are a cause of aggressive fire behaviour while higher relative humidity’s will bring a decrease in fire activity. </a:t>
            </a:r>
          </a:p>
        </p:txBody>
      </p:sp>
    </p:spTree>
    <p:extLst>
      <p:ext uri="{BB962C8B-B14F-4D97-AF65-F5344CB8AC3E}">
        <p14:creationId xmlns:p14="http://schemas.microsoft.com/office/powerpoint/2010/main" val="30356462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TextBox 3"/>
          <p:cNvSpPr txBox="1"/>
          <p:nvPr/>
        </p:nvSpPr>
        <p:spPr>
          <a:xfrm>
            <a:off x="683568" y="1916832"/>
            <a:ext cx="7560840" cy="461665"/>
          </a:xfrm>
          <a:prstGeom prst="rect">
            <a:avLst/>
          </a:prstGeom>
          <a:noFill/>
        </p:spPr>
        <p:txBody>
          <a:bodyPr wrap="square" rtlCol="0">
            <a:spAutoFit/>
          </a:bodyPr>
          <a:lstStyle/>
          <a:p>
            <a:pPr algn="ctr"/>
            <a:r>
              <a:rPr lang="en-CA" sz="2400" dirty="0">
                <a:latin typeface="Arial" panose="020B0604020202020204" pitchFamily="34" charset="0"/>
                <a:cs typeface="Arial" panose="020B0604020202020204" pitchFamily="34" charset="0"/>
              </a:rPr>
              <a:t>Systems which will develop these changes include: </a:t>
            </a:r>
          </a:p>
        </p:txBody>
      </p:sp>
      <p:sp>
        <p:nvSpPr>
          <p:cNvPr id="5" name="TextBox 4"/>
          <p:cNvSpPr txBox="1"/>
          <p:nvPr/>
        </p:nvSpPr>
        <p:spPr>
          <a:xfrm>
            <a:off x="395536" y="2147664"/>
            <a:ext cx="8352928" cy="3754874"/>
          </a:xfrm>
          <a:prstGeom prst="rect">
            <a:avLst/>
          </a:prstGeom>
          <a:noFill/>
        </p:spPr>
        <p:txBody>
          <a:bodyPr wrap="square" rtlCol="0">
            <a:spAutoFit/>
          </a:bodyPr>
          <a:lstStyle/>
          <a:p>
            <a:endParaRPr lang="en-CA" dirty="0"/>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Subsidence will bring a decrease in the relative humidity during the day when low humidity’s are common and at night when we would normally expect a significant increase in the relative humidity. </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A thermal trough will bring decreasing relative humidity’s, as much as 10 to 20%. </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A temperature inversion will produce a thermal layer on the slopes above the valley floor where relative humidity’s will remain low through the night and fire can remain active. </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Warm fronts, cold lows and troughs of low pressure normally bring increasing relative humidity’s. </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Cold fronts normally bring lower relative humidity’s</a:t>
            </a:r>
            <a:r>
              <a:rPr lang="en-CA"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327553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Rectangle 3"/>
          <p:cNvSpPr/>
          <p:nvPr/>
        </p:nvSpPr>
        <p:spPr>
          <a:xfrm>
            <a:off x="323528" y="1556792"/>
            <a:ext cx="8280920" cy="1015663"/>
          </a:xfrm>
          <a:prstGeom prst="rect">
            <a:avLst/>
          </a:prstGeom>
        </p:spPr>
        <p:txBody>
          <a:bodyPr wrap="square">
            <a:spAutoFit/>
          </a:bodyPr>
          <a:lstStyle/>
          <a:p>
            <a:r>
              <a:rPr lang="en-CA" sz="2000" b="1" dirty="0">
                <a:latin typeface="Arial" panose="020B0604020202020204" pitchFamily="34" charset="0"/>
                <a:cs typeface="Arial" panose="020B0604020202020204" pitchFamily="34" charset="0"/>
              </a:rPr>
              <a:t>Thunderstorms Develop </a:t>
            </a:r>
            <a:r>
              <a:rPr lang="en-CA" sz="2000" dirty="0">
                <a:latin typeface="Arial" panose="020B0604020202020204" pitchFamily="34" charset="0"/>
                <a:cs typeface="Arial" panose="020B0604020202020204" pitchFamily="34" charset="0"/>
              </a:rPr>
              <a:t>- These changes can be brief or prolonged depending on the weather system the thunderstorm is associated with. Thunderstorm changes tend to be very abrupt and significant. </a:t>
            </a:r>
          </a:p>
        </p:txBody>
      </p:sp>
      <p:sp>
        <p:nvSpPr>
          <p:cNvPr id="5" name="TextBox 4"/>
          <p:cNvSpPr txBox="1"/>
          <p:nvPr/>
        </p:nvSpPr>
        <p:spPr>
          <a:xfrm>
            <a:off x="467544" y="2708920"/>
            <a:ext cx="7920880" cy="3477875"/>
          </a:xfrm>
          <a:prstGeom prst="rect">
            <a:avLst/>
          </a:prstGeom>
          <a:noFill/>
        </p:spPr>
        <p:txBody>
          <a:bodyPr wrap="square" rtlCol="0">
            <a:spAutoFit/>
          </a:bodyPr>
          <a:lstStyle/>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Abrupt and erratic wind shifts. The wind flows outward from the thunderstorm cell.</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Sudden and strong increase in wind speed. Winds will have strong gusts associated. Speeds from 40 to 80 km/h are common.</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Potential for microbursts, a sudden and extremely strong downdraft from the thunderstorm cell with speeds in excess of 100 km/h.</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Strong cooling.</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Significant increase in relative humidity.</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Moderate to heavy rain or snow, hail.</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Lightning</a:t>
            </a:r>
          </a:p>
        </p:txBody>
      </p:sp>
    </p:spTree>
    <p:extLst>
      <p:ext uri="{BB962C8B-B14F-4D97-AF65-F5344CB8AC3E}">
        <p14:creationId xmlns:p14="http://schemas.microsoft.com/office/powerpoint/2010/main" val="11740325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When Things Change</a:t>
            </a:r>
          </a:p>
        </p:txBody>
      </p:sp>
      <p:sp>
        <p:nvSpPr>
          <p:cNvPr id="4" name="TextBox 3"/>
          <p:cNvSpPr txBox="1"/>
          <p:nvPr/>
        </p:nvSpPr>
        <p:spPr>
          <a:xfrm>
            <a:off x="107504" y="1844824"/>
            <a:ext cx="8712968" cy="4247317"/>
          </a:xfrm>
          <a:prstGeom prst="rect">
            <a:avLst/>
          </a:prstGeom>
          <a:noFill/>
        </p:spPr>
        <p:txBody>
          <a:bodyPr wrap="square" rtlCol="0">
            <a:spAutoFit/>
          </a:bodyPr>
          <a:lstStyle/>
          <a:p>
            <a:r>
              <a:rPr lang="en-CA" b="1" dirty="0">
                <a:latin typeface="Arial" panose="020B0604020202020204" pitchFamily="34" charset="0"/>
                <a:cs typeface="Arial" panose="020B0604020202020204" pitchFamily="34" charset="0"/>
              </a:rPr>
              <a:t>SIGNALS OF IMPENDING CHANGE </a:t>
            </a: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There are many tools and indicators available to the Firefighter to enable the prediction of change in the fire environment.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The forecast will mention approaching frontal systems, troughs, subtropical moisture, potential for thunderstorm development, formation of low level jets, thermal troughs, etc.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Forecast updates, amendments, advisories and warnings will keep you up-to-date on any significant systems that may be changing in intensity or developing.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Cloud types and cloud changes will signal approaching frontal systems, troughs, cold lows and will also alert you to the development of thunderstorms.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Smoke plumes will give an indication of the high level winds and with the right environment the lowering of these winds to the surface.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Change in fuel type can effect a change in fire spread rate and the fire intensity.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Change in topography can effect a change in the fire spread rate and the fire intensity. </a:t>
            </a:r>
          </a:p>
        </p:txBody>
      </p:sp>
    </p:spTree>
    <p:extLst>
      <p:ext uri="{BB962C8B-B14F-4D97-AF65-F5344CB8AC3E}">
        <p14:creationId xmlns:p14="http://schemas.microsoft.com/office/powerpoint/2010/main" val="306869926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Weather Instruments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1916832"/>
            <a:ext cx="2808312" cy="4281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7601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Thermometers </a:t>
            </a:r>
          </a:p>
        </p:txBody>
      </p:sp>
      <p:sp>
        <p:nvSpPr>
          <p:cNvPr id="4" name="TextBox 3"/>
          <p:cNvSpPr txBox="1"/>
          <p:nvPr/>
        </p:nvSpPr>
        <p:spPr>
          <a:xfrm>
            <a:off x="611560" y="1772816"/>
            <a:ext cx="7416824" cy="400110"/>
          </a:xfrm>
          <a:prstGeom prst="rect">
            <a:avLst/>
          </a:prstGeom>
          <a:noFill/>
        </p:spPr>
        <p:txBody>
          <a:bodyPr wrap="square" rtlCol="0">
            <a:spAutoFit/>
          </a:bodyPr>
          <a:lstStyle/>
          <a:p>
            <a:pPr algn="ctr"/>
            <a:r>
              <a:rPr lang="en-CA" sz="2000" b="1" dirty="0">
                <a:latin typeface="Arial" panose="020B0604020202020204" pitchFamily="34" charset="0"/>
                <a:cs typeface="Arial" panose="020B0604020202020204" pitchFamily="34" charset="0"/>
              </a:rPr>
              <a:t>Sling Psychrometer </a:t>
            </a:r>
            <a:endParaRPr lang="en-CA" sz="2000" dirty="0">
              <a:latin typeface="Arial" panose="020B0604020202020204" pitchFamily="34" charset="0"/>
              <a:cs typeface="Arial" panose="020B0604020202020204" pitchFamily="34" charset="0"/>
            </a:endParaRPr>
          </a:p>
        </p:txBody>
      </p:sp>
      <p:pic>
        <p:nvPicPr>
          <p:cNvPr id="6" name="Picture 1026" descr="psychromet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492896"/>
            <a:ext cx="7416824"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0405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Wind Gauges</a:t>
            </a:r>
          </a:p>
        </p:txBody>
      </p:sp>
      <p:pic>
        <p:nvPicPr>
          <p:cNvPr id="4" name="Picture 1026" descr="win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700808"/>
            <a:ext cx="504056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0645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Rain Gauges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357438"/>
            <a:ext cx="4176464" cy="3519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146781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Automatic Weather Station</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7" y="2204864"/>
            <a:ext cx="6192688" cy="4032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16139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79512" y="5373216"/>
            <a:ext cx="8583488" cy="1484784"/>
          </a:xfrm>
        </p:spPr>
        <p:txBody>
          <a:bodyPr/>
          <a:lstStyle/>
          <a:p>
            <a:r>
              <a:rPr lang="en-CA" dirty="0"/>
              <a:t>Questions?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620688"/>
            <a:ext cx="5688632"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260648"/>
            <a:ext cx="6072230" cy="3311228"/>
          </a:xfrm>
        </p:spPr>
        <p:txBody>
          <a:bodyPr/>
          <a:lstStyle/>
          <a:p>
            <a:pPr>
              <a:defRPr/>
            </a:pPr>
            <a:r>
              <a:rPr lang="en-CA" dirty="0">
                <a:solidFill>
                  <a:schemeClr val="accent1"/>
                </a:solidFill>
              </a:rPr>
              <a:t>S-211 Introduction to Weather &amp; The Fire Environment</a:t>
            </a:r>
            <a:endParaRPr lang="en-CA" sz="4000" dirty="0">
              <a:solidFill>
                <a:schemeClr val="accent1"/>
              </a:solidFill>
            </a:endParaRPr>
          </a:p>
        </p:txBody>
      </p:sp>
      <p:sp>
        <p:nvSpPr>
          <p:cNvPr id="7171" name="Subtitle 2"/>
          <p:cNvSpPr>
            <a:spLocks noGrp="1"/>
          </p:cNvSpPr>
          <p:nvPr>
            <p:ph type="subTitle" idx="1"/>
          </p:nvPr>
        </p:nvSpPr>
        <p:spPr>
          <a:xfrm>
            <a:off x="539552" y="3356992"/>
            <a:ext cx="3929063" cy="428625"/>
          </a:xfrm>
        </p:spPr>
        <p:txBody>
          <a:bodyPr>
            <a:normAutofit/>
          </a:bodyPr>
          <a:lstStyle/>
          <a:p>
            <a:r>
              <a:rPr lang="en-CA" dirty="0"/>
              <a:t>For Firefighters and Dispatchers</a:t>
            </a:r>
          </a:p>
          <a:p>
            <a:pPr eaLnBrk="1" hangingPunct="1"/>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916832"/>
            <a:ext cx="2753123" cy="2347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99592" y="4365104"/>
            <a:ext cx="1888402" cy="369332"/>
          </a:xfrm>
          <a:prstGeom prst="rect">
            <a:avLst/>
          </a:prstGeom>
          <a:noFill/>
        </p:spPr>
        <p:txBody>
          <a:bodyPr wrap="none" rtlCol="0">
            <a:spAutoFit/>
          </a:bodyPr>
          <a:lstStyle/>
          <a:p>
            <a:r>
              <a:rPr lang="en-CA" dirty="0">
                <a:solidFill>
                  <a:schemeClr val="accent1"/>
                </a:solidFill>
              </a:rPr>
              <a:t>Part 5  Case Study</a:t>
            </a:r>
          </a:p>
        </p:txBody>
      </p:sp>
    </p:spTree>
  </p:cSld>
  <p:clrMapOvr>
    <a:masterClrMapping/>
  </p:clrMapOvr>
  <p:transition>
    <p:fade thruBlk="1"/>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Spot Forecast – August 29, 1996</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556793"/>
            <a:ext cx="6912768"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634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Stein Fire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17600"/>
            <a:ext cx="8229600" cy="462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844823"/>
            <a:ext cx="8229600" cy="468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628719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Stein Fire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72817"/>
            <a:ext cx="7632848" cy="4680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137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Fire Weather Forecast </a:t>
            </a:r>
            <a:br>
              <a:rPr lang="en-CA" dirty="0"/>
            </a:br>
            <a:r>
              <a:rPr lang="en-CA" dirty="0"/>
              <a:t> August 29 AM</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44824"/>
            <a:ext cx="8229600"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556791"/>
            <a:ext cx="5616624" cy="5304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77636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Spot Forecast –Afternoon Update</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3" y="1628799"/>
            <a:ext cx="5976665" cy="504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943203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Fire Weather Forecast</a:t>
            </a:r>
            <a:br>
              <a:rPr lang="en-CA" dirty="0"/>
            </a:br>
            <a:r>
              <a:rPr lang="en-CA" dirty="0"/>
              <a:t> August 29 PM Update</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8208912"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04229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Spot Forecast – August 30</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7" y="1628799"/>
            <a:ext cx="6408712" cy="4968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67500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Fire Weather Forecast</a:t>
            </a:r>
            <a:br>
              <a:rPr lang="en-CA" dirty="0"/>
            </a:br>
            <a:r>
              <a:rPr lang="en-CA" dirty="0"/>
              <a:t>August 30 AM</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628799"/>
            <a:ext cx="6840760" cy="5112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30208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Weather Advisory</a:t>
            </a:r>
            <a:br>
              <a:rPr lang="en-CA" dirty="0"/>
            </a:br>
            <a:r>
              <a:rPr lang="en-CA" dirty="0"/>
              <a:t>August 30</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39" y="1700807"/>
            <a:ext cx="6552729" cy="4968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8648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Stein Fire</a:t>
            </a:r>
          </a:p>
        </p:txBody>
      </p:sp>
      <p:sp>
        <p:nvSpPr>
          <p:cNvPr id="3" name="Content Placeholder 2"/>
          <p:cNvSpPr>
            <a:spLocks noGrp="1"/>
          </p:cNvSpPr>
          <p:nvPr>
            <p:ph idx="1"/>
          </p:nvPr>
        </p:nvSpPr>
        <p:spPr/>
        <p:txBody>
          <a:bodyPr>
            <a:noAutofit/>
          </a:bodyPr>
          <a:lstStyle/>
          <a:p>
            <a:r>
              <a:rPr lang="en-CA" sz="2000" dirty="0">
                <a:latin typeface="Arial" panose="020B0604020202020204" pitchFamily="34" charset="0"/>
                <a:cs typeface="Arial" panose="020B0604020202020204" pitchFamily="34" charset="0"/>
              </a:rPr>
              <a:t>An examination of Thursday’s forecasts indicates that although an upper trough and front were forecast for the next day, winds were expected to remain in the moderate range, southwesterly 20 to 30 km/h with the approach of the front, then shift to northerly 20 to 30 km/h with the frontal passage, and finally shift back to southwesterly 20 km/h about two hours after the frontal passage.</a:t>
            </a:r>
          </a:p>
          <a:p>
            <a:r>
              <a:rPr lang="en-CA" sz="2000" dirty="0">
                <a:latin typeface="Arial" panose="020B0604020202020204" pitchFamily="34" charset="0"/>
                <a:cs typeface="Arial" panose="020B0604020202020204" pitchFamily="34" charset="0"/>
              </a:rPr>
              <a:t>Fridays forecasts started off very similar but changed dramatically as more information became available.</a:t>
            </a:r>
          </a:p>
          <a:p>
            <a:r>
              <a:rPr lang="en-CA" sz="2000" dirty="0">
                <a:latin typeface="Arial" panose="020B0604020202020204" pitchFamily="34" charset="0"/>
                <a:cs typeface="Arial" panose="020B0604020202020204" pitchFamily="34" charset="0"/>
              </a:rPr>
              <a:t>The spot forecast issued at 7:00 am indicated southwest winds 20 km/h shifting to north with the frontal passage for a short period then back to southwest. Gusts were forecast from 40 to 50 km/h. It would still be a manageable situation, but one that would need caution during the frontal passage.</a:t>
            </a:r>
          </a:p>
        </p:txBody>
      </p:sp>
    </p:spTree>
    <p:extLst>
      <p:ext uri="{BB962C8B-B14F-4D97-AF65-F5344CB8AC3E}">
        <p14:creationId xmlns:p14="http://schemas.microsoft.com/office/powerpoint/2010/main" val="12071377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Stein Fire</a:t>
            </a:r>
          </a:p>
        </p:txBody>
      </p:sp>
      <p:sp>
        <p:nvSpPr>
          <p:cNvPr id="3" name="Content Placeholder 2"/>
          <p:cNvSpPr>
            <a:spLocks noGrp="1"/>
          </p:cNvSpPr>
          <p:nvPr>
            <p:ph idx="1"/>
          </p:nvPr>
        </p:nvSpPr>
        <p:spPr/>
        <p:txBody>
          <a:bodyPr>
            <a:normAutofit fontScale="70000" lnSpcReduction="20000"/>
          </a:bodyPr>
          <a:lstStyle/>
          <a:p>
            <a:r>
              <a:rPr lang="en-CA" dirty="0">
                <a:latin typeface="Arial" panose="020B0604020202020204" pitchFamily="34" charset="0"/>
                <a:cs typeface="Arial" panose="020B0604020202020204" pitchFamily="34" charset="0"/>
              </a:rPr>
              <a:t>The morning forecast, issued at 8:15 am, had several changes. It shows the addition of a low level jet to the synoptic picture and a stronger cold front than first analyzed. General winds are now forecast to be 40 to 60 km/h. A wind shift is still forecast, but the directions in the general forecast do not match the spot forecast. This is quite common and not a concern; the spot forecast wind directions remain valid. Thunderstorms are forecast to develop along the front.</a:t>
            </a:r>
          </a:p>
          <a:p>
            <a:r>
              <a:rPr lang="en-CA" dirty="0">
                <a:latin typeface="Arial" panose="020B0604020202020204" pitchFamily="34" charset="0"/>
                <a:cs typeface="Arial" panose="020B0604020202020204" pitchFamily="34" charset="0"/>
              </a:rPr>
              <a:t>The Weather Advisory and Red Flag Warning (now called a Fire Behaviour Warning) were issued at 8:30 am. Further analysis of the situation has increased forecast wind speeds from 40 to 60 km/h with gusts to 80 km/h with and behind the frontal passage. A major wind shift will accompany the front. A band of thunderstorms lies along the front.</a:t>
            </a:r>
          </a:p>
        </p:txBody>
      </p:sp>
      <p:sp>
        <p:nvSpPr>
          <p:cNvPr id="5" name="TextBox 4"/>
          <p:cNvSpPr txBox="1"/>
          <p:nvPr/>
        </p:nvSpPr>
        <p:spPr>
          <a:xfrm>
            <a:off x="2195736" y="6021288"/>
            <a:ext cx="4392488" cy="400110"/>
          </a:xfrm>
          <a:prstGeom prst="rect">
            <a:avLst/>
          </a:prstGeom>
          <a:noFill/>
        </p:spPr>
        <p:txBody>
          <a:bodyPr wrap="square" rtlCol="0">
            <a:spAutoFit/>
          </a:bodyPr>
          <a:lstStyle/>
          <a:p>
            <a:r>
              <a:rPr lang="en-CA" sz="2000" dirty="0">
                <a:latin typeface="Arial" panose="020B0604020202020204" pitchFamily="34" charset="0"/>
                <a:cs typeface="Arial" panose="020B0604020202020204" pitchFamily="34" charset="0"/>
              </a:rPr>
              <a:t>Decisions based on the Forecasts?</a:t>
            </a:r>
          </a:p>
        </p:txBody>
      </p:sp>
    </p:spTree>
    <p:extLst>
      <p:ext uri="{BB962C8B-B14F-4D97-AF65-F5344CB8AC3E}">
        <p14:creationId xmlns:p14="http://schemas.microsoft.com/office/powerpoint/2010/main" val="1933258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Stein Fire – Morning August 30, 1996</a:t>
            </a:r>
          </a:p>
        </p:txBody>
      </p:sp>
      <p:sp>
        <p:nvSpPr>
          <p:cNvPr id="4" name="Rectangle 3"/>
          <p:cNvSpPr/>
          <p:nvPr/>
        </p:nvSpPr>
        <p:spPr>
          <a:xfrm>
            <a:off x="0" y="1556792"/>
            <a:ext cx="9036496" cy="5324535"/>
          </a:xfrm>
          <a:prstGeom prst="rect">
            <a:avLst/>
          </a:prstGeom>
        </p:spPr>
        <p:txBody>
          <a:bodyPr wrap="square">
            <a:spAutoFit/>
          </a:bodyPr>
          <a:lstStyle/>
          <a:p>
            <a:r>
              <a:rPr lang="en-CA" sz="2000" dirty="0">
                <a:latin typeface="Arial" panose="020B0604020202020204" pitchFamily="34" charset="0"/>
                <a:cs typeface="Arial" panose="020B0604020202020204" pitchFamily="34" charset="0"/>
              </a:rPr>
              <a:t>08:30 am -Crews to the fire</a:t>
            </a:r>
          </a:p>
          <a:p>
            <a:r>
              <a:rPr lang="en-CA" sz="2000" dirty="0">
                <a:latin typeface="Arial" panose="020B0604020202020204" pitchFamily="34" charset="0"/>
                <a:cs typeface="Arial" panose="020B0604020202020204" pitchFamily="34" charset="0"/>
              </a:rPr>
              <a:t>09:30 am -Crews were ordered evacuated from the site to safe areas.</a:t>
            </a:r>
          </a:p>
          <a:p>
            <a:r>
              <a:rPr lang="en-CA" sz="2000" dirty="0">
                <a:latin typeface="Arial" panose="020B0604020202020204" pitchFamily="34" charset="0"/>
                <a:cs typeface="Arial" panose="020B0604020202020204" pitchFamily="34" charset="0"/>
              </a:rPr>
              <a:t>                -Aircraft were ordered to land and hold.</a:t>
            </a:r>
          </a:p>
          <a:p>
            <a:r>
              <a:rPr lang="en-CA" sz="2000" dirty="0">
                <a:latin typeface="Arial" panose="020B0604020202020204" pitchFamily="34" charset="0"/>
                <a:cs typeface="Arial" panose="020B0604020202020204" pitchFamily="34" charset="0"/>
              </a:rPr>
              <a:t>10:30 am -All crews were in safe areas and aircraft were on the ground.</a:t>
            </a:r>
          </a:p>
          <a:p>
            <a:r>
              <a:rPr lang="en-CA" sz="2000" dirty="0">
                <a:latin typeface="Arial" panose="020B0604020202020204" pitchFamily="34" charset="0"/>
                <a:cs typeface="Arial" panose="020B0604020202020204" pitchFamily="34" charset="0"/>
              </a:rPr>
              <a:t>11:00 am -Frontal passage at the fire.</a:t>
            </a:r>
          </a:p>
          <a:p>
            <a:r>
              <a:rPr lang="en-CA" sz="2000" dirty="0">
                <a:latin typeface="Arial" panose="020B0604020202020204" pitchFamily="34" charset="0"/>
                <a:cs typeface="Arial" panose="020B0604020202020204" pitchFamily="34" charset="0"/>
              </a:rPr>
              <a:t>11:30 am -Crews and aircraft become operational.</a:t>
            </a:r>
          </a:p>
          <a:p>
            <a:r>
              <a:rPr lang="en-CA" sz="2000" dirty="0">
                <a:latin typeface="Arial" panose="020B0604020202020204" pitchFamily="34" charset="0"/>
                <a:cs typeface="Arial" panose="020B0604020202020204" pitchFamily="34" charset="0"/>
              </a:rPr>
              <a:t>An observer near the fire reported the frontal passage at approximately 11:00 am. His report of conditions during and following the passage were very close to forecast conditions. Increasing southwesterly winds at 30 to 40 km/h shifted into the north with the front and increased to 40 to 60 km/h with peak gusts to 80 km/h. The winds tapered off to 20 to 30 km/h approximately 1/2 hour after the frontal passage and shifted back into the southwest. Thunderstorms did accompany the front.</a:t>
            </a:r>
          </a:p>
          <a:p>
            <a:r>
              <a:rPr lang="en-CA" sz="2000" dirty="0">
                <a:latin typeface="Arial" panose="020B0604020202020204" pitchFamily="34" charset="0"/>
                <a:cs typeface="Arial" panose="020B0604020202020204" pitchFamily="34" charset="0"/>
              </a:rPr>
              <a:t>Conditions on the fire became chaotic with the frontal passage. The strong winds created fire whirls, flying debris and also blew down several trees. The observer indicated that at least 2 crews would have been in imminent danger had they remained on the fire.</a:t>
            </a:r>
          </a:p>
        </p:txBody>
      </p:sp>
    </p:spTree>
    <p:extLst>
      <p:ext uri="{BB962C8B-B14F-4D97-AF65-F5344CB8AC3E}">
        <p14:creationId xmlns:p14="http://schemas.microsoft.com/office/powerpoint/2010/main" val="483499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23528" y="5373216"/>
            <a:ext cx="8439472" cy="1484784"/>
          </a:xfrm>
        </p:spPr>
        <p:txBody>
          <a:bodyPr/>
          <a:lstStyle/>
          <a:p>
            <a:r>
              <a:rPr lang="en-CA" dirty="0"/>
              <a:t>Questions?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692696"/>
            <a:ext cx="4392488"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1863</TotalTime>
  <Words>7982</Words>
  <Application>Microsoft Office PowerPoint</Application>
  <PresentationFormat>On-screen Show (4:3)</PresentationFormat>
  <Paragraphs>595</Paragraphs>
  <Slides>136</Slides>
  <Notes>82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136</vt:i4>
      </vt:variant>
    </vt:vector>
  </HeadingPairs>
  <TitlesOfParts>
    <vt:vector size="145" baseType="lpstr">
      <vt:lpstr>Arial</vt:lpstr>
      <vt:lpstr>Arial Unicode MS</vt:lpstr>
      <vt:lpstr>Calibri</vt:lpstr>
      <vt:lpstr>Corbel</vt:lpstr>
      <vt:lpstr>Times New Roman</vt:lpstr>
      <vt:lpstr>Wingdings</vt:lpstr>
      <vt:lpstr>Wingdings 2</vt:lpstr>
      <vt:lpstr>Wingdings 3</vt:lpstr>
      <vt:lpstr>Module</vt:lpstr>
      <vt:lpstr>S-211 Introduction to Weather &amp; The Fire Environment</vt:lpstr>
      <vt:lpstr>Disclaimer</vt:lpstr>
      <vt:lpstr>Introduction</vt:lpstr>
      <vt:lpstr>Introduction</vt:lpstr>
      <vt:lpstr>Upon completion of this unit the student will: </vt:lpstr>
      <vt:lpstr>Part 1  WEATHER ELEMENTS</vt:lpstr>
      <vt:lpstr>Temperature</vt:lpstr>
      <vt:lpstr>Temperature</vt:lpstr>
      <vt:lpstr>Relative Humidity</vt:lpstr>
      <vt:lpstr>Relative Humidity</vt:lpstr>
      <vt:lpstr>Wind Speed</vt:lpstr>
      <vt:lpstr>Wind Speed</vt:lpstr>
      <vt:lpstr>Wind Direction</vt:lpstr>
      <vt:lpstr>Wind Direction</vt:lpstr>
      <vt:lpstr>Precipitation</vt:lpstr>
      <vt:lpstr>Precipitation</vt:lpstr>
      <vt:lpstr>Air Mass Stability and Instability</vt:lpstr>
      <vt:lpstr>Air Mass Stability and Instability</vt:lpstr>
      <vt:lpstr>Air Mass Stability and Instability</vt:lpstr>
      <vt:lpstr>Questions?</vt:lpstr>
      <vt:lpstr>S-211 Introduction to Weather &amp; The Fire Environment</vt:lpstr>
      <vt:lpstr>Observing the Weather </vt:lpstr>
      <vt:lpstr>High Cloud</vt:lpstr>
      <vt:lpstr>Cirrus</vt:lpstr>
      <vt:lpstr>Cirrostratus</vt:lpstr>
      <vt:lpstr>Cirrostratus</vt:lpstr>
      <vt:lpstr>Cirrocumulus</vt:lpstr>
      <vt:lpstr>Mid Cloud</vt:lpstr>
      <vt:lpstr>Altostratus</vt:lpstr>
      <vt:lpstr>Altocumulus</vt:lpstr>
      <vt:lpstr>Altocumulus Castellanus</vt:lpstr>
      <vt:lpstr>Altocumulus Floccus</vt:lpstr>
      <vt:lpstr>Altocumulus Lenticular</vt:lpstr>
      <vt:lpstr>Low Cloud</vt:lpstr>
      <vt:lpstr>Strato Fractus</vt:lpstr>
      <vt:lpstr>Cumulo Fractus</vt:lpstr>
      <vt:lpstr>Stratus</vt:lpstr>
      <vt:lpstr>Fog</vt:lpstr>
      <vt:lpstr>Stratocumulus</vt:lpstr>
      <vt:lpstr>Nimbostratus</vt:lpstr>
      <vt:lpstr>Cumulus</vt:lpstr>
      <vt:lpstr>Towering Cumulus</vt:lpstr>
      <vt:lpstr>Cumulonimbus Anvil</vt:lpstr>
      <vt:lpstr>Mammatus</vt:lpstr>
      <vt:lpstr>Pyrocumulus</vt:lpstr>
      <vt:lpstr>Virga</vt:lpstr>
      <vt:lpstr>Tornado</vt:lpstr>
      <vt:lpstr>Funnel</vt:lpstr>
      <vt:lpstr>Microburst</vt:lpstr>
      <vt:lpstr>Lightning</vt:lpstr>
      <vt:lpstr>Dry Lightning</vt:lpstr>
      <vt:lpstr>Hail</vt:lpstr>
      <vt:lpstr>Fire Whirls and Dust Devils</vt:lpstr>
      <vt:lpstr>Inversion</vt:lpstr>
      <vt:lpstr>Questions?</vt:lpstr>
      <vt:lpstr>S-211 Introduction to Weather &amp; The Fire Environment</vt:lpstr>
      <vt:lpstr>Forecast Terminology</vt:lpstr>
      <vt:lpstr>Low Pressure and Trough of Low Pressure</vt:lpstr>
      <vt:lpstr>High Pressure and Trough of Low Pressure</vt:lpstr>
      <vt:lpstr>Surface Chart</vt:lpstr>
      <vt:lpstr>Cold Front</vt:lpstr>
      <vt:lpstr>Warm Front</vt:lpstr>
      <vt:lpstr>TROWAL</vt:lpstr>
      <vt:lpstr>Upslope</vt:lpstr>
      <vt:lpstr>Subsidence</vt:lpstr>
      <vt:lpstr>Upslope / Subsidence</vt:lpstr>
      <vt:lpstr>Upslope / Subsidence</vt:lpstr>
      <vt:lpstr>Temperature Inversion</vt:lpstr>
      <vt:lpstr>Nocturnal Inversion</vt:lpstr>
      <vt:lpstr>Nocturnal Inversion</vt:lpstr>
      <vt:lpstr>Marine Inversion</vt:lpstr>
      <vt:lpstr>Subsidence Inversion</vt:lpstr>
      <vt:lpstr>Subsidence Inversion Day 3</vt:lpstr>
      <vt:lpstr>Subsidence Inversion Day 5</vt:lpstr>
      <vt:lpstr>Subsidence Inversion Day 7</vt:lpstr>
      <vt:lpstr>Thermal Belt</vt:lpstr>
      <vt:lpstr>Thermal Belt</vt:lpstr>
      <vt:lpstr>Thermal Trough</vt:lpstr>
      <vt:lpstr>Subtropical Moisture</vt:lpstr>
      <vt:lpstr>Cold Low</vt:lpstr>
      <vt:lpstr>Wind</vt:lpstr>
      <vt:lpstr>Wind</vt:lpstr>
      <vt:lpstr>Wind - Channeling</vt:lpstr>
      <vt:lpstr>Wind - Upvalley / Upslope</vt:lpstr>
      <vt:lpstr>Wind – Downvalley / Downslope</vt:lpstr>
      <vt:lpstr>Wind – Sea or Lake Breeze - Day</vt:lpstr>
      <vt:lpstr>Wind – Land Breeze - Night</vt:lpstr>
      <vt:lpstr>Wind – Valley Funnel Effect</vt:lpstr>
      <vt:lpstr>Wind – Thermal Effect</vt:lpstr>
      <vt:lpstr>Wind - Inflow</vt:lpstr>
      <vt:lpstr>Wind - Outflow</vt:lpstr>
      <vt:lpstr>Wind - Glaciers</vt:lpstr>
      <vt:lpstr>Wind - Eddies</vt:lpstr>
      <vt:lpstr>Wind - Downdrafts</vt:lpstr>
      <vt:lpstr>Wind – Low Level Jet</vt:lpstr>
      <vt:lpstr>Questions?</vt:lpstr>
      <vt:lpstr>S-211 Introduction to Weather &amp; The Fire Environment</vt:lpstr>
      <vt:lpstr>Fire Weather Forecasts</vt:lpstr>
      <vt:lpstr>Fire Weather Forecast</vt:lpstr>
      <vt:lpstr>Fire Weather Forecast</vt:lpstr>
      <vt:lpstr>Spot Forecast</vt:lpstr>
      <vt:lpstr>Spot Forecast</vt:lpstr>
      <vt:lpstr>Spot Forecast</vt:lpstr>
      <vt:lpstr>Spot Forecast</vt:lpstr>
      <vt:lpstr>Weather Warnings &amp; Advisories</vt:lpstr>
      <vt:lpstr>Weather Warnings &amp; Advisories</vt:lpstr>
      <vt:lpstr>When Things Change</vt:lpstr>
      <vt:lpstr>When Things Change</vt:lpstr>
      <vt:lpstr>When Things Change</vt:lpstr>
      <vt:lpstr>When Things Change</vt:lpstr>
      <vt:lpstr>When Things Change</vt:lpstr>
      <vt:lpstr>When Things Change</vt:lpstr>
      <vt:lpstr>When Things Change</vt:lpstr>
      <vt:lpstr>When Things Change</vt:lpstr>
      <vt:lpstr>When Things Change</vt:lpstr>
      <vt:lpstr>When Things Change</vt:lpstr>
      <vt:lpstr>Weather Instruments</vt:lpstr>
      <vt:lpstr>Thermometers </vt:lpstr>
      <vt:lpstr>Wind Gauges</vt:lpstr>
      <vt:lpstr>Rain Gauges</vt:lpstr>
      <vt:lpstr>Automatic Weather Station</vt:lpstr>
      <vt:lpstr>Questions?</vt:lpstr>
      <vt:lpstr>S-211 Introduction to Weather &amp; The Fire Environment</vt:lpstr>
      <vt:lpstr>Spot Forecast – August 29, 1996</vt:lpstr>
      <vt:lpstr>Stein Fire</vt:lpstr>
      <vt:lpstr>Stein Fire</vt:lpstr>
      <vt:lpstr>Fire Weather Forecast   August 29 AM</vt:lpstr>
      <vt:lpstr>Spot Forecast –Afternoon Update</vt:lpstr>
      <vt:lpstr>Fire Weather Forecast  August 29 PM Update</vt:lpstr>
      <vt:lpstr>Spot Forecast – August 30</vt:lpstr>
      <vt:lpstr>Fire Weather Forecast August 30 AM</vt:lpstr>
      <vt:lpstr>Weather Advisory August 30</vt:lpstr>
      <vt:lpstr>Stein Fire</vt:lpstr>
      <vt:lpstr>Stein Fire</vt:lpstr>
      <vt:lpstr>Stein Fire – Morning August 30, 1996</vt:lpstr>
      <vt:lpstr>Questions?</vt:lpstr>
    </vt:vector>
  </TitlesOfParts>
  <Company>Province of British Columbia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csmith</dc:creator>
  <cp:lastModifiedBy>Antifaeff, Eric FLNR:EX</cp:lastModifiedBy>
  <cp:revision>169</cp:revision>
  <dcterms:created xsi:type="dcterms:W3CDTF">2011-11-15T18:59:17Z</dcterms:created>
  <dcterms:modified xsi:type="dcterms:W3CDTF">2019-03-25T18:18:50Z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